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0"/>
  </p:notesMasterIdLst>
  <p:sldIdLst>
    <p:sldId id="256" r:id="rId2"/>
    <p:sldId id="300" r:id="rId3"/>
    <p:sldId id="301" r:id="rId4"/>
    <p:sldId id="307" r:id="rId5"/>
    <p:sldId id="302" r:id="rId6"/>
    <p:sldId id="303" r:id="rId7"/>
    <p:sldId id="304" r:id="rId8"/>
    <p:sldId id="305" r:id="rId9"/>
    <p:sldId id="306" r:id="rId10"/>
    <p:sldId id="309" r:id="rId11"/>
    <p:sldId id="315" r:id="rId12"/>
    <p:sldId id="265" r:id="rId13"/>
    <p:sldId id="316" r:id="rId14"/>
    <p:sldId id="317" r:id="rId15"/>
    <p:sldId id="318" r:id="rId16"/>
    <p:sldId id="322" r:id="rId17"/>
    <p:sldId id="323" r:id="rId18"/>
    <p:sldId id="319" r:id="rId19"/>
    <p:sldId id="331" r:id="rId20"/>
    <p:sldId id="330" r:id="rId21"/>
    <p:sldId id="320" r:id="rId22"/>
    <p:sldId id="321" r:id="rId23"/>
    <p:sldId id="324" r:id="rId24"/>
    <p:sldId id="325" r:id="rId25"/>
    <p:sldId id="328" r:id="rId26"/>
    <p:sldId id="329" r:id="rId27"/>
    <p:sldId id="311" r:id="rId28"/>
    <p:sldId id="312" r:id="rId29"/>
  </p:sldIdLst>
  <p:sldSz cx="9144000" cy="5143500" type="screen16x9"/>
  <p:notesSz cx="6858000" cy="9144000"/>
  <p:embeddedFontLst>
    <p:embeddedFont>
      <p:font typeface="Fira Code" panose="020B0604020202020204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CF27"/>
    <a:srgbClr val="FF5858"/>
    <a:srgbClr val="DBA0DB"/>
    <a:srgbClr val="FCC642"/>
    <a:srgbClr val="72D9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F6D0316-78EA-479C-BE6D-C687B547B3B5}">
  <a:tblStyle styleId="{4F6D0316-78EA-479C-BE6D-C687B547B3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7" autoAdjust="0"/>
    <p:restoredTop sz="94660"/>
  </p:normalViewPr>
  <p:slideViewPr>
    <p:cSldViewPr snapToGrid="0">
      <p:cViewPr varScale="1">
        <p:scale>
          <a:sx n="143" d="100"/>
          <a:sy n="143" d="100"/>
        </p:scale>
        <p:origin x="6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92585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865738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307160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60456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88723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1720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510721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355414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4734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96061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89175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990163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9529800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368352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181953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887767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10292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4401349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77226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1456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" name="Google Shape;849;ge7f9c668d6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0" name="Google Shape;850;ge7f9c668d6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38490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1776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32901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74069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60131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7383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6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6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6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6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1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7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8" name="Google Shape;108;p7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sp>
        <p:nvSpPr>
          <p:cNvPr id="109" name="Google Shape;109;p7"/>
          <p:cNvSpPr txBox="1">
            <a:spLocks noGrp="1"/>
          </p:cNvSpPr>
          <p:nvPr>
            <p:ph type="subTitle" idx="1"/>
          </p:nvPr>
        </p:nvSpPr>
        <p:spPr>
          <a:xfrm>
            <a:off x="1674500" y="2736550"/>
            <a:ext cx="3627600" cy="101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title"/>
          </p:nvPr>
        </p:nvSpPr>
        <p:spPr>
          <a:xfrm>
            <a:off x="1154275" y="1137700"/>
            <a:ext cx="3969900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2" name="Google Shape;112;p7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3" name="Google Shape;113;p7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4" name="Google Shape;114;p7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5" name="Google Shape;115;p7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6" name="Google Shape;116;p7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7" name="Google Shape;117;p7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8" name="Google Shape;118;p7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19" name="Google Shape;119;p7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0" name="Google Shape;120;p7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1" name="Google Shape;121;p7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2" name="Google Shape;122;p7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24" name="Google Shape;124;p7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 sz="1400"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  <p:extLst>
      <p:ext uri="{BB962C8B-B14F-4D97-AF65-F5344CB8AC3E}">
        <p14:creationId xmlns:p14="http://schemas.microsoft.com/office/powerpoint/2010/main" val="1672019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  <p:sldLayoutId id="2147483662" r:id="rId3"/>
    <p:sldLayoutId id="2147483669" r:id="rId4"/>
    <p:sldLayoutId id="2147483670" r:id="rId5"/>
    <p:sldLayoutId id="214748367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Relationship Id="rId9" Type="http://schemas.openxmlformats.org/officeDocument/2006/relationships/image" Target="../media/image12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6" y="985831"/>
            <a:ext cx="6475679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dirty="0" err="1" smtClean="0"/>
              <a:t>Programming</a:t>
            </a:r>
            <a:r>
              <a:rPr lang="es-AR" dirty="0" smtClean="0"/>
              <a:t> </a:t>
            </a:r>
            <a:r>
              <a:rPr lang="es-AR" dirty="0" smtClean="0">
                <a:solidFill>
                  <a:schemeClr val="accent2"/>
                </a:solidFill>
              </a:rPr>
              <a:t>‘</a:t>
            </a:r>
            <a:r>
              <a:rPr lang="es-AR" dirty="0" err="1" smtClean="0">
                <a:solidFill>
                  <a:schemeClr val="accent2"/>
                </a:solidFill>
              </a:rPr>
              <a:t>Language</a:t>
            </a:r>
            <a:r>
              <a:rPr lang="es-AR" dirty="0" smtClean="0">
                <a:solidFill>
                  <a:schemeClr val="accent2"/>
                </a:solidFill>
              </a:rPr>
              <a:t>’ </a:t>
            </a:r>
            <a:r>
              <a:rPr lang="es-AR" dirty="0" smtClean="0">
                <a:solidFill>
                  <a:schemeClr val="accent3"/>
                </a:solidFill>
              </a:rPr>
              <a:t>=</a:t>
            </a:r>
            <a:r>
              <a:rPr lang="es-AR" dirty="0" smtClean="0">
                <a:solidFill>
                  <a:schemeClr val="accent2"/>
                </a:solidFill>
              </a:rPr>
              <a:t> </a:t>
            </a:r>
            <a:r>
              <a:rPr lang="es-AR" dirty="0" smtClean="0">
                <a:solidFill>
                  <a:schemeClr val="accent3"/>
                </a:solidFill>
              </a:rPr>
              <a:t>{</a:t>
            </a:r>
            <a:endParaRPr lang="es-AR" dirty="0">
              <a:solidFill>
                <a:schemeClr val="accent3"/>
              </a:solidFill>
            </a:endParaRPr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400" dirty="0"/>
              <a:t>Maximiliano Martin </a:t>
            </a:r>
            <a:r>
              <a:rPr lang="es-AR" sz="1400" dirty="0" err="1"/>
              <a:t>Simonazzi</a:t>
            </a:r>
            <a:r>
              <a:rPr lang="es-AR" sz="1400" dirty="0"/>
              <a:t> – www.maxisimonazzi.com.ar</a:t>
            </a: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88725" y="1603379"/>
            <a:ext cx="5788800" cy="11406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 smtClean="0">
                <a:solidFill>
                  <a:schemeClr val="accent1"/>
                </a:solidFill>
              </a:rPr>
              <a:t>Introducción = </a:t>
            </a:r>
            <a:r>
              <a:rPr lang="es-AR" dirty="0" smtClean="0">
                <a:solidFill>
                  <a:schemeClr val="accent6"/>
                </a:solidFill>
              </a:rPr>
              <a:t>[</a:t>
            </a:r>
            <a:r>
              <a:rPr lang="es-AR" dirty="0" smtClean="0">
                <a:solidFill>
                  <a:schemeClr val="lt2"/>
                </a:solidFill>
              </a:rPr>
              <a:t>Python, </a:t>
            </a:r>
            <a:r>
              <a:rPr lang="es-AR" dirty="0" err="1" smtClean="0">
                <a:solidFill>
                  <a:schemeClr val="lt2"/>
                </a:solidFill>
              </a:rPr>
              <a:t>Micropython</a:t>
            </a:r>
            <a:r>
              <a:rPr lang="es-AR" dirty="0" smtClean="0">
                <a:solidFill>
                  <a:schemeClr val="accent6"/>
                </a:solidFill>
              </a:rPr>
              <a:t>] 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6" y="1601479"/>
            <a:ext cx="506100" cy="2444151"/>
            <a:chOff x="1413525" y="1759900"/>
            <a:chExt cx="506100" cy="24441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r>
                <a:rPr lang="es-AR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introduccion.py</a:t>
            </a: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clase01.py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728" y="2674392"/>
            <a:ext cx="1338881" cy="1595788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09" y="1974951"/>
            <a:ext cx="2218393" cy="2763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>
            <a:spLocks noGrp="1"/>
          </p:cNvSpPr>
          <p:nvPr>
            <p:ph type="title"/>
          </p:nvPr>
        </p:nvSpPr>
        <p:spPr>
          <a:xfrm>
            <a:off x="1154275" y="700940"/>
            <a:ext cx="5032944" cy="7087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3200" dirty="0" smtClean="0">
                <a:solidFill>
                  <a:schemeClr val="lt1"/>
                </a:solidFill>
              </a:rPr>
              <a:t>Datos importantes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79281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AR" smtClean="0">
                <a:solidFill>
                  <a:schemeClr val="accent3"/>
                </a:solidFill>
              </a:rPr>
              <a:t>Maximiliano Martin Simonazzi – www.maxisimonazzi.com.ar</a:t>
            </a:r>
            <a:endParaRPr lang="es-AR" dirty="0">
              <a:solidFill>
                <a:schemeClr val="accent3"/>
              </a:solidFill>
            </a:endParaRP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solidFill>
                  <a:schemeClr val="accent3"/>
                </a:solidFill>
              </a:rPr>
              <a:t>introduccion.py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s-AR" dirty="0">
                <a:solidFill>
                  <a:schemeClr val="accent3"/>
                </a:solidFill>
              </a:rPr>
              <a:t>clase01.py</a:t>
            </a:r>
          </a:p>
        </p:txBody>
      </p:sp>
      <p:grpSp>
        <p:nvGrpSpPr>
          <p:cNvPr id="858" name="Google Shape;858;p42"/>
          <p:cNvGrpSpPr/>
          <p:nvPr/>
        </p:nvGrpSpPr>
        <p:grpSpPr>
          <a:xfrm>
            <a:off x="1084826" y="2124439"/>
            <a:ext cx="506100" cy="2393315"/>
            <a:chOff x="1084825" y="2556550"/>
            <a:chExt cx="506100" cy="1970438"/>
          </a:xfrm>
        </p:grpSpPr>
        <p:sp>
          <p:nvSpPr>
            <p:cNvPr id="859" name="Google Shape;859;p42"/>
            <p:cNvSpPr txBox="1"/>
            <p:nvPr/>
          </p:nvSpPr>
          <p:spPr>
            <a:xfrm>
              <a:off x="1084825" y="4020222"/>
              <a:ext cx="506100" cy="5067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860" name="Google Shape;860;p42"/>
            <p:cNvCxnSpPr/>
            <p:nvPr/>
          </p:nvCxnSpPr>
          <p:spPr>
            <a:xfrm>
              <a:off x="1337875" y="2556550"/>
              <a:ext cx="0" cy="1377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11" name="Google Shape;576;p33"/>
          <p:cNvCxnSpPr>
            <a:stCxn id="16" idx="1"/>
            <a:endCxn id="18" idx="1"/>
          </p:cNvCxnSpPr>
          <p:nvPr/>
        </p:nvCxnSpPr>
        <p:spPr>
          <a:xfrm>
            <a:off x="4036545" y="2538647"/>
            <a:ext cx="2758018" cy="1312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Google Shape;583;p33"/>
          <p:cNvSpPr txBox="1"/>
          <p:nvPr/>
        </p:nvSpPr>
        <p:spPr>
          <a:xfrm>
            <a:off x="1642226" y="1794813"/>
            <a:ext cx="35313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2000" dirty="0" smtClean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Participantes</a:t>
            </a:r>
            <a:endParaRPr lang="es-AR" sz="2000" dirty="0">
              <a:solidFill>
                <a:schemeClr val="accent1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585;p33"/>
          <p:cNvSpPr txBox="1"/>
          <p:nvPr/>
        </p:nvSpPr>
        <p:spPr>
          <a:xfrm>
            <a:off x="1929291" y="2370759"/>
            <a:ext cx="199258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s-AR" sz="2000" dirty="0" smtClean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Inscriptos</a:t>
            </a:r>
            <a:endParaRPr lang="es-AR" sz="2000" dirty="0">
              <a:solidFill>
                <a:schemeClr val="lt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577;p33"/>
          <p:cNvSpPr/>
          <p:nvPr/>
        </p:nvSpPr>
        <p:spPr>
          <a:xfrm>
            <a:off x="4036545" y="2472610"/>
            <a:ext cx="2250789" cy="13207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AR" sz="1800" dirty="0"/>
          </a:p>
        </p:txBody>
      </p:sp>
      <p:sp>
        <p:nvSpPr>
          <p:cNvPr id="18" name="Google Shape;578;p33"/>
          <p:cNvSpPr txBox="1"/>
          <p:nvPr/>
        </p:nvSpPr>
        <p:spPr>
          <a:xfrm>
            <a:off x="6794563" y="2370759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1800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60</a:t>
            </a:r>
            <a:endParaRPr lang="es-AR" sz="1800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19" name="Google Shape;587;p33"/>
          <p:cNvCxnSpPr>
            <a:stCxn id="21" idx="1"/>
            <a:endCxn id="23" idx="1"/>
          </p:cNvCxnSpPr>
          <p:nvPr/>
        </p:nvCxnSpPr>
        <p:spPr>
          <a:xfrm>
            <a:off x="4061969" y="3328230"/>
            <a:ext cx="2758019" cy="347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" name="Google Shape;590;p33"/>
          <p:cNvSpPr txBox="1"/>
          <p:nvPr/>
        </p:nvSpPr>
        <p:spPr>
          <a:xfrm>
            <a:off x="1695376" y="3159377"/>
            <a:ext cx="225192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r"/>
            <a:r>
              <a:rPr lang="es-AR" sz="2000" dirty="0" smtClean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Becas otorgadas</a:t>
            </a:r>
            <a:endParaRPr lang="es-AR" sz="2000" dirty="0">
              <a:solidFill>
                <a:schemeClr val="dk2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588;p33"/>
          <p:cNvSpPr/>
          <p:nvPr/>
        </p:nvSpPr>
        <p:spPr>
          <a:xfrm>
            <a:off x="4061970" y="3261226"/>
            <a:ext cx="525375" cy="134005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AR" sz="1800" dirty="0"/>
          </a:p>
        </p:txBody>
      </p:sp>
      <p:sp>
        <p:nvSpPr>
          <p:cNvPr id="23" name="Google Shape;589;p33"/>
          <p:cNvSpPr txBox="1"/>
          <p:nvPr/>
        </p:nvSpPr>
        <p:spPr>
          <a:xfrm>
            <a:off x="6819988" y="3159377"/>
            <a:ext cx="7308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1800" dirty="0" smtClean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 lang="es-AR" sz="1800" dirty="0">
              <a:solidFill>
                <a:schemeClr val="accent3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64" name="Imagen 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643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>
            <a:spLocks noGrp="1"/>
          </p:cNvSpPr>
          <p:nvPr>
            <p:ph type="title"/>
          </p:nvPr>
        </p:nvSpPr>
        <p:spPr>
          <a:xfrm>
            <a:off x="1154275" y="700940"/>
            <a:ext cx="5032944" cy="7087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>
                <a:solidFill>
                  <a:schemeClr val="lt1"/>
                </a:solidFill>
              </a:rPr>
              <a:t>¿Por que Python? </a:t>
            </a:r>
            <a:r>
              <a:rPr lang="en" dirty="0" smtClean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79281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AR" smtClean="0">
                <a:solidFill>
                  <a:schemeClr val="accent3"/>
                </a:solidFill>
              </a:rPr>
              <a:t>Maximiliano Martin Simonazzi – www.maxisimonazzi.com.ar</a:t>
            </a:r>
            <a:endParaRPr lang="es-AR" dirty="0">
              <a:solidFill>
                <a:schemeClr val="accent3"/>
              </a:solidFill>
            </a:endParaRP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solidFill>
                  <a:schemeClr val="accent3"/>
                </a:solidFill>
              </a:rPr>
              <a:t>introduccion.py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s-AR" dirty="0">
                <a:solidFill>
                  <a:schemeClr val="accent3"/>
                </a:solidFill>
              </a:rPr>
              <a:t>clase01.py</a:t>
            </a:r>
          </a:p>
        </p:txBody>
      </p:sp>
      <p:grpSp>
        <p:nvGrpSpPr>
          <p:cNvPr id="858" name="Google Shape;858;p42"/>
          <p:cNvGrpSpPr/>
          <p:nvPr/>
        </p:nvGrpSpPr>
        <p:grpSpPr>
          <a:xfrm>
            <a:off x="1084826" y="2124439"/>
            <a:ext cx="506100" cy="2393315"/>
            <a:chOff x="1084825" y="2556550"/>
            <a:chExt cx="506100" cy="1970438"/>
          </a:xfrm>
        </p:grpSpPr>
        <p:sp>
          <p:nvSpPr>
            <p:cNvPr id="859" name="Google Shape;859;p42"/>
            <p:cNvSpPr txBox="1"/>
            <p:nvPr/>
          </p:nvSpPr>
          <p:spPr>
            <a:xfrm>
              <a:off x="1084825" y="4020222"/>
              <a:ext cx="506100" cy="5067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860" name="Google Shape;860;p42"/>
            <p:cNvCxnSpPr/>
            <p:nvPr/>
          </p:nvCxnSpPr>
          <p:spPr>
            <a:xfrm>
              <a:off x="1337875" y="2556550"/>
              <a:ext cx="0" cy="1377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4" name="Imagen 6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  <p:pic>
        <p:nvPicPr>
          <p:cNvPr id="53" name="Imagen 5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383" y="1354914"/>
            <a:ext cx="2880000" cy="2880000"/>
          </a:xfrm>
          <a:prstGeom prst="rect">
            <a:avLst/>
          </a:prstGeom>
        </p:spPr>
      </p:pic>
      <p:pic>
        <p:nvPicPr>
          <p:cNvPr id="54" name="Imagen 5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00" y="1354914"/>
            <a:ext cx="2880000" cy="2880000"/>
          </a:xfrm>
          <a:prstGeom prst="rect">
            <a:avLst/>
          </a:prstGeom>
        </p:spPr>
      </p:pic>
      <p:pic>
        <p:nvPicPr>
          <p:cNvPr id="55" name="Imagen 5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383" y="1354914"/>
            <a:ext cx="2880000" cy="2880000"/>
          </a:xfrm>
          <a:prstGeom prst="rect">
            <a:avLst/>
          </a:prstGeom>
        </p:spPr>
      </p:pic>
      <p:pic>
        <p:nvPicPr>
          <p:cNvPr id="56" name="Imagen 5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8000" y="1354914"/>
            <a:ext cx="2880000" cy="2880000"/>
          </a:xfrm>
          <a:prstGeom prst="rect">
            <a:avLst/>
          </a:prstGeom>
        </p:spPr>
      </p:pic>
      <p:pic>
        <p:nvPicPr>
          <p:cNvPr id="57" name="Imagen 5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383" y="1354914"/>
            <a:ext cx="2880000" cy="2880000"/>
          </a:xfrm>
          <a:prstGeom prst="rect">
            <a:avLst/>
          </a:prstGeom>
        </p:spPr>
      </p:pic>
      <p:pic>
        <p:nvPicPr>
          <p:cNvPr id="58" name="Imagen 57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8000" y="1354914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3916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2494726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Trabajar con modelos de aprendizaje. </a:t>
            </a:r>
            <a:r>
              <a:rPr lang="es-AR" sz="1200" dirty="0" err="1" smtClean="0"/>
              <a:t>Scikit</a:t>
            </a:r>
            <a:r>
              <a:rPr lang="es-AR" sz="1200" dirty="0" smtClean="0"/>
              <a:t>, </a:t>
            </a:r>
            <a:r>
              <a:rPr lang="es-AR" sz="1200" dirty="0" err="1" smtClean="0"/>
              <a:t>SciPy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3" name="Google Shape;713;p3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Crear videos juegos. </a:t>
            </a:r>
            <a:r>
              <a:rPr lang="es-AR" sz="1200" dirty="0" err="1" smtClean="0"/>
              <a:t>PyGame</a:t>
            </a:r>
            <a:r>
              <a:rPr lang="es-AR" sz="1200" dirty="0" smtClean="0"/>
              <a:t>, </a:t>
            </a:r>
            <a:r>
              <a:rPr lang="es-AR" sz="1200" dirty="0" err="1" smtClean="0"/>
              <a:t>PyOpenGl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4947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Machine </a:t>
            </a:r>
            <a:r>
              <a:rPr lang="es-AR" sz="1600" dirty="0" err="1" smtClean="0"/>
              <a:t>Learning</a:t>
            </a:r>
            <a:endParaRPr lang="es-AR" sz="1600" dirty="0"/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55962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Videos Juegos</a:t>
            </a:r>
            <a:endParaRPr lang="es-AR" sz="1600" dirty="0"/>
          </a:p>
        </p:txBody>
      </p:sp>
      <p:sp>
        <p:nvSpPr>
          <p:cNvPr id="716" name="Google Shape;716;p36"/>
          <p:cNvSpPr txBox="1">
            <a:spLocks noGrp="1"/>
          </p:cNvSpPr>
          <p:nvPr>
            <p:ph type="subTitle" idx="5"/>
          </p:nvPr>
        </p:nvSpPr>
        <p:spPr>
          <a:xfrm>
            <a:off x="5596218" y="3371329"/>
            <a:ext cx="2600010" cy="8923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Programar scripts de pruebas y análisis automático de vulnerabilidades y P.T. &gt;</a:t>
            </a:r>
            <a:endParaRPr lang="es-AR" sz="1200" dirty="0"/>
          </a:p>
        </p:txBody>
      </p:sp>
      <p:sp>
        <p:nvSpPr>
          <p:cNvPr id="717" name="Google Shape;717;p36"/>
          <p:cNvSpPr txBox="1">
            <a:spLocks noGrp="1"/>
          </p:cNvSpPr>
          <p:nvPr>
            <p:ph type="subTitle" idx="6"/>
          </p:nvPr>
        </p:nvSpPr>
        <p:spPr>
          <a:xfrm>
            <a:off x="2494714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Desarrollar aplicaciones de escritorio. </a:t>
            </a:r>
            <a:r>
              <a:rPr lang="es-AR" sz="1200" dirty="0" err="1" smtClean="0"/>
              <a:t>tkinter</a:t>
            </a:r>
            <a:r>
              <a:rPr lang="es-AR" sz="1200" dirty="0" smtClean="0"/>
              <a:t>, </a:t>
            </a:r>
            <a:r>
              <a:rPr lang="es-AR" sz="1200" dirty="0" err="1" smtClean="0"/>
              <a:t>PyQT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494714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App de escritorio</a:t>
            </a:r>
            <a:endParaRPr lang="es-AR" sz="1600" dirty="0"/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5596214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err="1" smtClean="0"/>
              <a:t>Seg</a:t>
            </a:r>
            <a:r>
              <a:rPr lang="es-AR" sz="1600" dirty="0" smtClean="0"/>
              <a:t>. Informática</a:t>
            </a:r>
            <a:endParaRPr lang="es-AR" sz="1600" dirty="0"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¿Por que Python?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63" name="Google Shape;763;p36"/>
          <p:cNvGrpSpPr/>
          <p:nvPr/>
        </p:nvGrpSpPr>
        <p:grpSpPr>
          <a:xfrm>
            <a:off x="1771664" y="1671651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4871176" y="1671651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4871176" y="3258876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1771664" y="3258876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grpSp>
        <p:nvGrpSpPr>
          <p:cNvPr id="78" name="Google Shape;2730;p50"/>
          <p:cNvGrpSpPr/>
          <p:nvPr/>
        </p:nvGrpSpPr>
        <p:grpSpPr>
          <a:xfrm>
            <a:off x="1892421" y="1704226"/>
            <a:ext cx="335299" cy="365780"/>
            <a:chOff x="5453363" y="2197900"/>
            <a:chExt cx="401075" cy="440275"/>
          </a:xfrm>
        </p:grpSpPr>
        <p:sp>
          <p:nvSpPr>
            <p:cNvPr id="79" name="Google Shape;2731;p50"/>
            <p:cNvSpPr/>
            <p:nvPr/>
          </p:nvSpPr>
          <p:spPr>
            <a:xfrm>
              <a:off x="5532538" y="2280700"/>
              <a:ext cx="282800" cy="292050"/>
            </a:xfrm>
            <a:custGeom>
              <a:avLst/>
              <a:gdLst/>
              <a:ahLst/>
              <a:cxnLst/>
              <a:rect l="l" t="t" r="r" b="b"/>
              <a:pathLst>
                <a:path w="11312" h="11682" extrusionOk="0">
                  <a:moveTo>
                    <a:pt x="4894" y="0"/>
                  </a:moveTo>
                  <a:cubicBezTo>
                    <a:pt x="4856" y="0"/>
                    <a:pt x="4817" y="1"/>
                    <a:pt x="4779" y="2"/>
                  </a:cubicBezTo>
                  <a:cubicBezTo>
                    <a:pt x="2238" y="77"/>
                    <a:pt x="171" y="2087"/>
                    <a:pt x="57" y="4628"/>
                  </a:cubicBezTo>
                  <a:cubicBezTo>
                    <a:pt x="0" y="5937"/>
                    <a:pt x="493" y="7226"/>
                    <a:pt x="1441" y="8155"/>
                  </a:cubicBezTo>
                  <a:cubicBezTo>
                    <a:pt x="2295" y="8989"/>
                    <a:pt x="2788" y="10127"/>
                    <a:pt x="2807" y="11341"/>
                  </a:cubicBezTo>
                  <a:lnTo>
                    <a:pt x="2807" y="11682"/>
                  </a:lnTo>
                  <a:lnTo>
                    <a:pt x="6940" y="11682"/>
                  </a:lnTo>
                  <a:lnTo>
                    <a:pt x="6940" y="11322"/>
                  </a:lnTo>
                  <a:cubicBezTo>
                    <a:pt x="6940" y="10146"/>
                    <a:pt x="7414" y="9027"/>
                    <a:pt x="8267" y="8212"/>
                  </a:cubicBezTo>
                  <a:cubicBezTo>
                    <a:pt x="11312" y="5186"/>
                    <a:pt x="9160" y="0"/>
                    <a:pt x="4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" name="Google Shape;2732;p50"/>
            <p:cNvSpPr/>
            <p:nvPr/>
          </p:nvSpPr>
          <p:spPr>
            <a:xfrm>
              <a:off x="5602213" y="2572725"/>
              <a:ext cx="103375" cy="56925"/>
            </a:xfrm>
            <a:custGeom>
              <a:avLst/>
              <a:gdLst/>
              <a:ahLst/>
              <a:cxnLst/>
              <a:rect l="l" t="t" r="r" b="b"/>
              <a:pathLst>
                <a:path w="4135" h="2277" extrusionOk="0">
                  <a:moveTo>
                    <a:pt x="1" y="1"/>
                  </a:moveTo>
                  <a:lnTo>
                    <a:pt x="1" y="892"/>
                  </a:lnTo>
                  <a:cubicBezTo>
                    <a:pt x="1" y="1650"/>
                    <a:pt x="626" y="2276"/>
                    <a:pt x="1385" y="2276"/>
                  </a:cubicBezTo>
                  <a:lnTo>
                    <a:pt x="2750" y="2276"/>
                  </a:lnTo>
                  <a:cubicBezTo>
                    <a:pt x="3508" y="2276"/>
                    <a:pt x="4134" y="1650"/>
                    <a:pt x="4134" y="892"/>
                  </a:cubicBezTo>
                  <a:lnTo>
                    <a:pt x="4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" name="Google Shape;2733;p50"/>
            <p:cNvSpPr/>
            <p:nvPr/>
          </p:nvSpPr>
          <p:spPr>
            <a:xfrm>
              <a:off x="5670963" y="2400650"/>
              <a:ext cx="40300" cy="34575"/>
            </a:xfrm>
            <a:custGeom>
              <a:avLst/>
              <a:gdLst/>
              <a:ahLst/>
              <a:cxnLst/>
              <a:rect l="l" t="t" r="r" b="b"/>
              <a:pathLst>
                <a:path w="1612" h="1383" extrusionOk="0">
                  <a:moveTo>
                    <a:pt x="702" y="1"/>
                  </a:moveTo>
                  <a:cubicBezTo>
                    <a:pt x="322" y="1"/>
                    <a:pt x="0" y="304"/>
                    <a:pt x="0" y="702"/>
                  </a:cubicBezTo>
                  <a:cubicBezTo>
                    <a:pt x="0" y="1111"/>
                    <a:pt x="336" y="1382"/>
                    <a:pt x="688" y="1382"/>
                  </a:cubicBezTo>
                  <a:cubicBezTo>
                    <a:pt x="859" y="1382"/>
                    <a:pt x="1033" y="1319"/>
                    <a:pt x="1176" y="1176"/>
                  </a:cubicBezTo>
                  <a:cubicBezTo>
                    <a:pt x="1612" y="740"/>
                    <a:pt x="130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" name="Google Shape;2734;p50"/>
            <p:cNvSpPr/>
            <p:nvPr/>
          </p:nvSpPr>
          <p:spPr>
            <a:xfrm>
              <a:off x="5602213" y="2400650"/>
              <a:ext cx="40325" cy="34575"/>
            </a:xfrm>
            <a:custGeom>
              <a:avLst/>
              <a:gdLst/>
              <a:ahLst/>
              <a:cxnLst/>
              <a:rect l="l" t="t" r="r" b="b"/>
              <a:pathLst>
                <a:path w="1613" h="1383" extrusionOk="0">
                  <a:moveTo>
                    <a:pt x="702" y="1"/>
                  </a:moveTo>
                  <a:cubicBezTo>
                    <a:pt x="323" y="1"/>
                    <a:pt x="1" y="304"/>
                    <a:pt x="1" y="702"/>
                  </a:cubicBezTo>
                  <a:cubicBezTo>
                    <a:pt x="1" y="1111"/>
                    <a:pt x="336" y="1382"/>
                    <a:pt x="689" y="1382"/>
                  </a:cubicBezTo>
                  <a:cubicBezTo>
                    <a:pt x="859" y="1382"/>
                    <a:pt x="1034" y="1319"/>
                    <a:pt x="1176" y="1176"/>
                  </a:cubicBezTo>
                  <a:cubicBezTo>
                    <a:pt x="1612" y="740"/>
                    <a:pt x="1309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" name="Google Shape;2735;p50"/>
            <p:cNvSpPr/>
            <p:nvPr/>
          </p:nvSpPr>
          <p:spPr>
            <a:xfrm>
              <a:off x="5565238" y="2375050"/>
              <a:ext cx="19925" cy="17150"/>
            </a:xfrm>
            <a:custGeom>
              <a:avLst/>
              <a:gdLst/>
              <a:ahLst/>
              <a:cxnLst/>
              <a:rect l="l" t="t" r="r" b="b"/>
              <a:pathLst>
                <a:path w="797" h="686" extrusionOk="0">
                  <a:moveTo>
                    <a:pt x="456" y="1"/>
                  </a:moveTo>
                  <a:cubicBezTo>
                    <a:pt x="152" y="1"/>
                    <a:pt x="1" y="361"/>
                    <a:pt x="209" y="589"/>
                  </a:cubicBezTo>
                  <a:cubicBezTo>
                    <a:pt x="282" y="655"/>
                    <a:pt x="368" y="685"/>
                    <a:pt x="451" y="685"/>
                  </a:cubicBezTo>
                  <a:cubicBezTo>
                    <a:pt x="630" y="685"/>
                    <a:pt x="797" y="549"/>
                    <a:pt x="797" y="342"/>
                  </a:cubicBezTo>
                  <a:cubicBezTo>
                    <a:pt x="797" y="153"/>
                    <a:pt x="645" y="1"/>
                    <a:pt x="4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4" name="Google Shape;2736;p50"/>
            <p:cNvSpPr/>
            <p:nvPr/>
          </p:nvSpPr>
          <p:spPr>
            <a:xfrm>
              <a:off x="5576613" y="2306325"/>
              <a:ext cx="88675" cy="53650"/>
            </a:xfrm>
            <a:custGeom>
              <a:avLst/>
              <a:gdLst/>
              <a:ahLst/>
              <a:cxnLst/>
              <a:rect l="l" t="t" r="r" b="b"/>
              <a:pathLst>
                <a:path w="3547" h="2146" extrusionOk="0">
                  <a:moveTo>
                    <a:pt x="3091" y="0"/>
                  </a:moveTo>
                  <a:cubicBezTo>
                    <a:pt x="1897" y="0"/>
                    <a:pt x="797" y="607"/>
                    <a:pt x="171" y="1612"/>
                  </a:cubicBezTo>
                  <a:cubicBezTo>
                    <a:pt x="1" y="1888"/>
                    <a:pt x="230" y="2146"/>
                    <a:pt x="469" y="2146"/>
                  </a:cubicBezTo>
                  <a:cubicBezTo>
                    <a:pt x="575" y="2146"/>
                    <a:pt x="683" y="2095"/>
                    <a:pt x="759" y="1972"/>
                  </a:cubicBezTo>
                  <a:cubicBezTo>
                    <a:pt x="1252" y="1176"/>
                    <a:pt x="2143" y="683"/>
                    <a:pt x="3091" y="683"/>
                  </a:cubicBezTo>
                  <a:cubicBezTo>
                    <a:pt x="3546" y="683"/>
                    <a:pt x="3546" y="0"/>
                    <a:pt x="30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5" name="Google Shape;2737;p50"/>
            <p:cNvSpPr/>
            <p:nvPr/>
          </p:nvSpPr>
          <p:spPr>
            <a:xfrm>
              <a:off x="5523538" y="2271700"/>
              <a:ext cx="280100" cy="366475"/>
            </a:xfrm>
            <a:custGeom>
              <a:avLst/>
              <a:gdLst/>
              <a:ahLst/>
              <a:cxnLst/>
              <a:rect l="l" t="t" r="r" b="b"/>
              <a:pathLst>
                <a:path w="11204" h="14659" extrusionOk="0">
                  <a:moveTo>
                    <a:pt x="3849" y="5500"/>
                  </a:moveTo>
                  <a:cubicBezTo>
                    <a:pt x="4039" y="5500"/>
                    <a:pt x="4191" y="5652"/>
                    <a:pt x="4191" y="5860"/>
                  </a:cubicBezTo>
                  <a:cubicBezTo>
                    <a:pt x="4191" y="6063"/>
                    <a:pt x="4022" y="6197"/>
                    <a:pt x="3848" y="6197"/>
                  </a:cubicBezTo>
                  <a:cubicBezTo>
                    <a:pt x="3761" y="6197"/>
                    <a:pt x="3672" y="6164"/>
                    <a:pt x="3603" y="6088"/>
                  </a:cubicBezTo>
                  <a:cubicBezTo>
                    <a:pt x="3394" y="5879"/>
                    <a:pt x="3546" y="5500"/>
                    <a:pt x="3849" y="5500"/>
                  </a:cubicBezTo>
                  <a:close/>
                  <a:moveTo>
                    <a:pt x="6594" y="5505"/>
                  </a:moveTo>
                  <a:cubicBezTo>
                    <a:pt x="6681" y="5505"/>
                    <a:pt x="6770" y="5539"/>
                    <a:pt x="6845" y="5614"/>
                  </a:cubicBezTo>
                  <a:cubicBezTo>
                    <a:pt x="7054" y="5822"/>
                    <a:pt x="6902" y="6202"/>
                    <a:pt x="6599" y="6202"/>
                  </a:cubicBezTo>
                  <a:cubicBezTo>
                    <a:pt x="6409" y="6202"/>
                    <a:pt x="6257" y="6050"/>
                    <a:pt x="6257" y="5860"/>
                  </a:cubicBezTo>
                  <a:cubicBezTo>
                    <a:pt x="6257" y="5644"/>
                    <a:pt x="6419" y="5505"/>
                    <a:pt x="6594" y="5505"/>
                  </a:cubicBezTo>
                  <a:close/>
                  <a:moveTo>
                    <a:pt x="5231" y="702"/>
                  </a:moveTo>
                  <a:cubicBezTo>
                    <a:pt x="9190" y="702"/>
                    <a:pt x="11203" y="5503"/>
                    <a:pt x="8362" y="8325"/>
                  </a:cubicBezTo>
                  <a:cubicBezTo>
                    <a:pt x="7471" y="9217"/>
                    <a:pt x="6959" y="10411"/>
                    <a:pt x="6940" y="11682"/>
                  </a:cubicBezTo>
                  <a:lnTo>
                    <a:pt x="6257" y="11682"/>
                  </a:lnTo>
                  <a:lnTo>
                    <a:pt x="6257" y="6884"/>
                  </a:lnTo>
                  <a:lnTo>
                    <a:pt x="6599" y="6884"/>
                  </a:lnTo>
                  <a:cubicBezTo>
                    <a:pt x="7604" y="6884"/>
                    <a:pt x="8021" y="5595"/>
                    <a:pt x="7205" y="5007"/>
                  </a:cubicBezTo>
                  <a:cubicBezTo>
                    <a:pt x="7012" y="4871"/>
                    <a:pt x="6806" y="4811"/>
                    <a:pt x="6608" y="4811"/>
                  </a:cubicBezTo>
                  <a:cubicBezTo>
                    <a:pt x="5947" y="4811"/>
                    <a:pt x="5369" y="5473"/>
                    <a:pt x="5632" y="6202"/>
                  </a:cubicBezTo>
                  <a:lnTo>
                    <a:pt x="4835" y="6202"/>
                  </a:lnTo>
                  <a:cubicBezTo>
                    <a:pt x="5083" y="5473"/>
                    <a:pt x="4502" y="4811"/>
                    <a:pt x="3849" y="4811"/>
                  </a:cubicBezTo>
                  <a:cubicBezTo>
                    <a:pt x="3653" y="4811"/>
                    <a:pt x="3450" y="4871"/>
                    <a:pt x="3261" y="5007"/>
                  </a:cubicBezTo>
                  <a:cubicBezTo>
                    <a:pt x="2446" y="5595"/>
                    <a:pt x="2844" y="6884"/>
                    <a:pt x="3849" y="6884"/>
                  </a:cubicBezTo>
                  <a:lnTo>
                    <a:pt x="4209" y="6884"/>
                  </a:lnTo>
                  <a:lnTo>
                    <a:pt x="4209" y="11701"/>
                  </a:lnTo>
                  <a:lnTo>
                    <a:pt x="3508" y="11701"/>
                  </a:lnTo>
                  <a:cubicBezTo>
                    <a:pt x="3489" y="10411"/>
                    <a:pt x="2958" y="9179"/>
                    <a:pt x="2029" y="8287"/>
                  </a:cubicBezTo>
                  <a:cubicBezTo>
                    <a:pt x="1176" y="7415"/>
                    <a:pt x="702" y="6221"/>
                    <a:pt x="758" y="5007"/>
                  </a:cubicBezTo>
                  <a:cubicBezTo>
                    <a:pt x="872" y="2637"/>
                    <a:pt x="2787" y="760"/>
                    <a:pt x="5139" y="703"/>
                  </a:cubicBezTo>
                  <a:cubicBezTo>
                    <a:pt x="5170" y="702"/>
                    <a:pt x="5201" y="702"/>
                    <a:pt x="5231" y="702"/>
                  </a:cubicBezTo>
                  <a:close/>
                  <a:moveTo>
                    <a:pt x="5556" y="6884"/>
                  </a:moveTo>
                  <a:lnTo>
                    <a:pt x="5556" y="11701"/>
                  </a:lnTo>
                  <a:lnTo>
                    <a:pt x="4873" y="11701"/>
                  </a:lnTo>
                  <a:lnTo>
                    <a:pt x="4873" y="6884"/>
                  </a:lnTo>
                  <a:close/>
                  <a:moveTo>
                    <a:pt x="6940" y="12383"/>
                  </a:moveTo>
                  <a:lnTo>
                    <a:pt x="6940" y="12933"/>
                  </a:lnTo>
                  <a:cubicBezTo>
                    <a:pt x="6940" y="13502"/>
                    <a:pt x="6466" y="13957"/>
                    <a:pt x="5897" y="13957"/>
                  </a:cubicBezTo>
                  <a:lnTo>
                    <a:pt x="4532" y="13957"/>
                  </a:lnTo>
                  <a:cubicBezTo>
                    <a:pt x="3963" y="13957"/>
                    <a:pt x="3508" y="13502"/>
                    <a:pt x="3508" y="12933"/>
                  </a:cubicBezTo>
                  <a:lnTo>
                    <a:pt x="3508" y="12383"/>
                  </a:lnTo>
                  <a:close/>
                  <a:moveTo>
                    <a:pt x="5189" y="1"/>
                  </a:moveTo>
                  <a:cubicBezTo>
                    <a:pt x="5166" y="1"/>
                    <a:pt x="5143" y="1"/>
                    <a:pt x="5120" y="1"/>
                  </a:cubicBezTo>
                  <a:cubicBezTo>
                    <a:pt x="2408" y="77"/>
                    <a:pt x="190" y="2239"/>
                    <a:pt x="57" y="4969"/>
                  </a:cubicBezTo>
                  <a:cubicBezTo>
                    <a:pt x="0" y="6391"/>
                    <a:pt x="531" y="7757"/>
                    <a:pt x="1536" y="8761"/>
                  </a:cubicBezTo>
                  <a:cubicBezTo>
                    <a:pt x="2332" y="9539"/>
                    <a:pt x="2787" y="10582"/>
                    <a:pt x="2806" y="11701"/>
                  </a:cubicBezTo>
                  <a:lnTo>
                    <a:pt x="2806" y="12933"/>
                  </a:lnTo>
                  <a:cubicBezTo>
                    <a:pt x="2806" y="13881"/>
                    <a:pt x="3584" y="14659"/>
                    <a:pt x="4532" y="14659"/>
                  </a:cubicBezTo>
                  <a:lnTo>
                    <a:pt x="5897" y="14659"/>
                  </a:lnTo>
                  <a:cubicBezTo>
                    <a:pt x="6845" y="14659"/>
                    <a:pt x="7623" y="13881"/>
                    <a:pt x="7623" y="12933"/>
                  </a:cubicBezTo>
                  <a:lnTo>
                    <a:pt x="7623" y="11682"/>
                  </a:lnTo>
                  <a:cubicBezTo>
                    <a:pt x="7623" y="10601"/>
                    <a:pt x="8078" y="9558"/>
                    <a:pt x="8855" y="8818"/>
                  </a:cubicBezTo>
                  <a:cubicBezTo>
                    <a:pt x="9822" y="7851"/>
                    <a:pt x="10372" y="6543"/>
                    <a:pt x="10372" y="5159"/>
                  </a:cubicBezTo>
                  <a:cubicBezTo>
                    <a:pt x="10372" y="2300"/>
                    <a:pt x="8040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6" name="Google Shape;2738;p50"/>
            <p:cNvSpPr/>
            <p:nvPr/>
          </p:nvSpPr>
          <p:spPr>
            <a:xfrm>
              <a:off x="5645363" y="2197900"/>
              <a:ext cx="17075" cy="56775"/>
            </a:xfrm>
            <a:custGeom>
              <a:avLst/>
              <a:gdLst/>
              <a:ahLst/>
              <a:cxnLst/>
              <a:rect l="l" t="t" r="r" b="b"/>
              <a:pathLst>
                <a:path w="683" h="2271" extrusionOk="0">
                  <a:moveTo>
                    <a:pt x="341" y="0"/>
                  </a:moveTo>
                  <a:cubicBezTo>
                    <a:pt x="171" y="0"/>
                    <a:pt x="0" y="119"/>
                    <a:pt x="0" y="356"/>
                  </a:cubicBezTo>
                  <a:lnTo>
                    <a:pt x="0" y="1929"/>
                  </a:lnTo>
                  <a:cubicBezTo>
                    <a:pt x="0" y="2157"/>
                    <a:pt x="171" y="2271"/>
                    <a:pt x="341" y="2271"/>
                  </a:cubicBezTo>
                  <a:cubicBezTo>
                    <a:pt x="512" y="2271"/>
                    <a:pt x="683" y="2157"/>
                    <a:pt x="683" y="1929"/>
                  </a:cubicBezTo>
                  <a:lnTo>
                    <a:pt x="683" y="356"/>
                  </a:lnTo>
                  <a:cubicBezTo>
                    <a:pt x="683" y="119"/>
                    <a:pt x="512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7" name="Google Shape;2739;p50"/>
            <p:cNvSpPr/>
            <p:nvPr/>
          </p:nvSpPr>
          <p:spPr>
            <a:xfrm>
              <a:off x="5752488" y="2251225"/>
              <a:ext cx="43150" cy="41500"/>
            </a:xfrm>
            <a:custGeom>
              <a:avLst/>
              <a:gdLst/>
              <a:ahLst/>
              <a:cxnLst/>
              <a:rect l="l" t="t" r="r" b="b"/>
              <a:pathLst>
                <a:path w="1726" h="1660" extrusionOk="0">
                  <a:moveTo>
                    <a:pt x="1356" y="0"/>
                  </a:moveTo>
                  <a:cubicBezTo>
                    <a:pt x="1271" y="0"/>
                    <a:pt x="1186" y="33"/>
                    <a:pt x="1119" y="100"/>
                  </a:cubicBezTo>
                  <a:lnTo>
                    <a:pt x="152" y="1067"/>
                  </a:lnTo>
                  <a:cubicBezTo>
                    <a:pt x="0" y="1200"/>
                    <a:pt x="0" y="1427"/>
                    <a:pt x="152" y="1560"/>
                  </a:cubicBezTo>
                  <a:cubicBezTo>
                    <a:pt x="218" y="1626"/>
                    <a:pt x="304" y="1659"/>
                    <a:pt x="389" y="1659"/>
                  </a:cubicBezTo>
                  <a:cubicBezTo>
                    <a:pt x="474" y="1659"/>
                    <a:pt x="560" y="1626"/>
                    <a:pt x="626" y="1560"/>
                  </a:cubicBezTo>
                  <a:lnTo>
                    <a:pt x="1593" y="593"/>
                  </a:lnTo>
                  <a:cubicBezTo>
                    <a:pt x="1726" y="441"/>
                    <a:pt x="1726" y="232"/>
                    <a:pt x="1593" y="100"/>
                  </a:cubicBezTo>
                  <a:cubicBezTo>
                    <a:pt x="1527" y="33"/>
                    <a:pt x="1441" y="0"/>
                    <a:pt x="13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8" name="Google Shape;2740;p50"/>
            <p:cNvSpPr/>
            <p:nvPr/>
          </p:nvSpPr>
          <p:spPr>
            <a:xfrm>
              <a:off x="5511038" y="2252025"/>
              <a:ext cx="44275" cy="40700"/>
            </a:xfrm>
            <a:custGeom>
              <a:avLst/>
              <a:gdLst/>
              <a:ahLst/>
              <a:cxnLst/>
              <a:rect l="l" t="t" r="r" b="b"/>
              <a:pathLst>
                <a:path w="1771" h="1628" extrusionOk="0">
                  <a:moveTo>
                    <a:pt x="469" y="1"/>
                  </a:moveTo>
                  <a:cubicBezTo>
                    <a:pt x="212" y="1"/>
                    <a:pt x="1" y="305"/>
                    <a:pt x="197" y="561"/>
                  </a:cubicBezTo>
                  <a:lnTo>
                    <a:pt x="1164" y="1528"/>
                  </a:lnTo>
                  <a:cubicBezTo>
                    <a:pt x="1230" y="1594"/>
                    <a:pt x="1315" y="1627"/>
                    <a:pt x="1401" y="1627"/>
                  </a:cubicBezTo>
                  <a:cubicBezTo>
                    <a:pt x="1486" y="1627"/>
                    <a:pt x="1571" y="1594"/>
                    <a:pt x="1638" y="1528"/>
                  </a:cubicBezTo>
                  <a:cubicBezTo>
                    <a:pt x="1770" y="1395"/>
                    <a:pt x="1770" y="1168"/>
                    <a:pt x="1638" y="1035"/>
                  </a:cubicBezTo>
                  <a:lnTo>
                    <a:pt x="671" y="68"/>
                  </a:lnTo>
                  <a:cubicBezTo>
                    <a:pt x="604" y="21"/>
                    <a:pt x="535" y="1"/>
                    <a:pt x="4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9" name="Google Shape;2741;p50"/>
            <p:cNvSpPr/>
            <p:nvPr/>
          </p:nvSpPr>
          <p:spPr>
            <a:xfrm>
              <a:off x="5797038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0" name="Google Shape;2742;p50"/>
            <p:cNvSpPr/>
            <p:nvPr/>
          </p:nvSpPr>
          <p:spPr>
            <a:xfrm>
              <a:off x="5453363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91" name="Google Shape;2689;p50"/>
          <p:cNvGrpSpPr/>
          <p:nvPr/>
        </p:nvGrpSpPr>
        <p:grpSpPr>
          <a:xfrm>
            <a:off x="1896124" y="3308385"/>
            <a:ext cx="342168" cy="365769"/>
            <a:chOff x="1898088" y="2292925"/>
            <a:chExt cx="269275" cy="285400"/>
          </a:xfrm>
        </p:grpSpPr>
        <p:sp>
          <p:nvSpPr>
            <p:cNvPr id="92" name="Google Shape;2690;p50"/>
            <p:cNvSpPr/>
            <p:nvPr/>
          </p:nvSpPr>
          <p:spPr>
            <a:xfrm>
              <a:off x="1906138" y="2448525"/>
              <a:ext cx="152675" cy="124125"/>
            </a:xfrm>
            <a:custGeom>
              <a:avLst/>
              <a:gdLst/>
              <a:ahLst/>
              <a:cxnLst/>
              <a:rect l="l" t="t" r="r" b="b"/>
              <a:pathLst>
                <a:path w="6107" h="4965" extrusionOk="0">
                  <a:moveTo>
                    <a:pt x="475" y="1"/>
                  </a:moveTo>
                  <a:cubicBezTo>
                    <a:pt x="228" y="1556"/>
                    <a:pt x="1" y="2371"/>
                    <a:pt x="551" y="3414"/>
                  </a:cubicBezTo>
                  <a:cubicBezTo>
                    <a:pt x="1072" y="4447"/>
                    <a:pt x="2067" y="4964"/>
                    <a:pt x="3061" y="4964"/>
                  </a:cubicBezTo>
                  <a:cubicBezTo>
                    <a:pt x="4054" y="4964"/>
                    <a:pt x="5044" y="4447"/>
                    <a:pt x="5556" y="3414"/>
                  </a:cubicBezTo>
                  <a:cubicBezTo>
                    <a:pt x="6106" y="2409"/>
                    <a:pt x="5879" y="1575"/>
                    <a:pt x="565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3" name="Google Shape;2691;p50"/>
            <p:cNvSpPr/>
            <p:nvPr/>
          </p:nvSpPr>
          <p:spPr>
            <a:xfrm>
              <a:off x="1918463" y="2371750"/>
              <a:ext cx="129925" cy="111900"/>
            </a:xfrm>
            <a:custGeom>
              <a:avLst/>
              <a:gdLst/>
              <a:ahLst/>
              <a:cxnLst/>
              <a:rect l="l" t="t" r="r" b="b"/>
              <a:pathLst>
                <a:path w="5197" h="4476" extrusionOk="0">
                  <a:moveTo>
                    <a:pt x="2390" y="0"/>
                  </a:moveTo>
                  <a:cubicBezTo>
                    <a:pt x="1233" y="0"/>
                    <a:pt x="266" y="872"/>
                    <a:pt x="152" y="2010"/>
                  </a:cubicBezTo>
                  <a:cubicBezTo>
                    <a:pt x="96" y="2408"/>
                    <a:pt x="58" y="2769"/>
                    <a:pt x="1" y="3072"/>
                  </a:cubicBezTo>
                  <a:cubicBezTo>
                    <a:pt x="702" y="3736"/>
                    <a:pt x="1612" y="4475"/>
                    <a:pt x="2598" y="4475"/>
                  </a:cubicBezTo>
                  <a:cubicBezTo>
                    <a:pt x="3584" y="4475"/>
                    <a:pt x="4495" y="3736"/>
                    <a:pt x="5196" y="3072"/>
                  </a:cubicBezTo>
                  <a:cubicBezTo>
                    <a:pt x="5139" y="2750"/>
                    <a:pt x="5101" y="2408"/>
                    <a:pt x="5044" y="2010"/>
                  </a:cubicBezTo>
                  <a:cubicBezTo>
                    <a:pt x="4931" y="872"/>
                    <a:pt x="3964" y="0"/>
                    <a:pt x="280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4" name="Google Shape;2692;p50"/>
            <p:cNvSpPr/>
            <p:nvPr/>
          </p:nvSpPr>
          <p:spPr>
            <a:xfrm>
              <a:off x="1972513" y="2399700"/>
              <a:ext cx="22300" cy="44725"/>
            </a:xfrm>
            <a:custGeom>
              <a:avLst/>
              <a:gdLst/>
              <a:ahLst/>
              <a:cxnLst/>
              <a:rect l="l" t="t" r="r" b="b"/>
              <a:pathLst>
                <a:path w="892" h="1789" extrusionOk="0">
                  <a:moveTo>
                    <a:pt x="446" y="1"/>
                  </a:moveTo>
                  <a:cubicBezTo>
                    <a:pt x="223" y="1"/>
                    <a:pt x="0" y="153"/>
                    <a:pt x="0" y="456"/>
                  </a:cubicBezTo>
                  <a:lnTo>
                    <a:pt x="0" y="1347"/>
                  </a:lnTo>
                  <a:cubicBezTo>
                    <a:pt x="0" y="1641"/>
                    <a:pt x="223" y="1788"/>
                    <a:pt x="446" y="1788"/>
                  </a:cubicBezTo>
                  <a:cubicBezTo>
                    <a:pt x="669" y="1788"/>
                    <a:pt x="891" y="1641"/>
                    <a:pt x="891" y="1347"/>
                  </a:cubicBezTo>
                  <a:lnTo>
                    <a:pt x="891" y="456"/>
                  </a:lnTo>
                  <a:cubicBezTo>
                    <a:pt x="891" y="153"/>
                    <a:pt x="669" y="1"/>
                    <a:pt x="4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u="sng"/>
            </a:p>
          </p:txBody>
        </p:sp>
        <p:sp>
          <p:nvSpPr>
            <p:cNvPr id="95" name="Google Shape;2693;p50"/>
            <p:cNvSpPr/>
            <p:nvPr/>
          </p:nvSpPr>
          <p:spPr>
            <a:xfrm>
              <a:off x="2027963" y="2489175"/>
              <a:ext cx="13300" cy="11050"/>
            </a:xfrm>
            <a:custGeom>
              <a:avLst/>
              <a:gdLst/>
              <a:ahLst/>
              <a:cxnLst/>
              <a:rect l="l" t="t" r="r" b="b"/>
              <a:pathLst>
                <a:path w="532" h="442" extrusionOk="0">
                  <a:moveTo>
                    <a:pt x="229" y="1"/>
                  </a:moveTo>
                  <a:cubicBezTo>
                    <a:pt x="114" y="1"/>
                    <a:pt x="1" y="86"/>
                    <a:pt x="1" y="214"/>
                  </a:cubicBezTo>
                  <a:cubicBezTo>
                    <a:pt x="1" y="347"/>
                    <a:pt x="96" y="442"/>
                    <a:pt x="228" y="442"/>
                  </a:cubicBezTo>
                  <a:cubicBezTo>
                    <a:pt x="418" y="442"/>
                    <a:pt x="532" y="195"/>
                    <a:pt x="380" y="62"/>
                  </a:cubicBezTo>
                  <a:cubicBezTo>
                    <a:pt x="337" y="20"/>
                    <a:pt x="283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6" name="Google Shape;2694;p50"/>
            <p:cNvSpPr/>
            <p:nvPr/>
          </p:nvSpPr>
          <p:spPr>
            <a:xfrm>
              <a:off x="1898088" y="2292925"/>
              <a:ext cx="269275" cy="285400"/>
            </a:xfrm>
            <a:custGeom>
              <a:avLst/>
              <a:gdLst/>
              <a:ahLst/>
              <a:cxnLst/>
              <a:rect l="l" t="t" r="r" b="b"/>
              <a:pathLst>
                <a:path w="10771" h="11416" extrusionOk="0">
                  <a:moveTo>
                    <a:pt x="3413" y="4499"/>
                  </a:moveTo>
                  <a:cubicBezTo>
                    <a:pt x="3527" y="4499"/>
                    <a:pt x="3641" y="4594"/>
                    <a:pt x="3641" y="4727"/>
                  </a:cubicBezTo>
                  <a:lnTo>
                    <a:pt x="3641" y="5618"/>
                  </a:lnTo>
                  <a:cubicBezTo>
                    <a:pt x="3641" y="5760"/>
                    <a:pt x="3527" y="5831"/>
                    <a:pt x="3413" y="5831"/>
                  </a:cubicBezTo>
                  <a:cubicBezTo>
                    <a:pt x="3300" y="5831"/>
                    <a:pt x="3186" y="5760"/>
                    <a:pt x="3186" y="5618"/>
                  </a:cubicBezTo>
                  <a:lnTo>
                    <a:pt x="3186" y="4727"/>
                  </a:lnTo>
                  <a:cubicBezTo>
                    <a:pt x="3186" y="4594"/>
                    <a:pt x="3300" y="4499"/>
                    <a:pt x="3413" y="4499"/>
                  </a:cubicBezTo>
                  <a:close/>
                  <a:moveTo>
                    <a:pt x="3186" y="3381"/>
                  </a:moveTo>
                  <a:lnTo>
                    <a:pt x="3186" y="4063"/>
                  </a:lnTo>
                  <a:cubicBezTo>
                    <a:pt x="3186" y="4063"/>
                    <a:pt x="3186" y="4082"/>
                    <a:pt x="3186" y="4082"/>
                  </a:cubicBezTo>
                  <a:cubicBezTo>
                    <a:pt x="2920" y="4177"/>
                    <a:pt x="2750" y="4443"/>
                    <a:pt x="2750" y="4727"/>
                  </a:cubicBezTo>
                  <a:lnTo>
                    <a:pt x="2750" y="5618"/>
                  </a:lnTo>
                  <a:cubicBezTo>
                    <a:pt x="2750" y="5903"/>
                    <a:pt x="2920" y="6149"/>
                    <a:pt x="3186" y="6244"/>
                  </a:cubicBezTo>
                  <a:lnTo>
                    <a:pt x="3186" y="7382"/>
                  </a:lnTo>
                  <a:cubicBezTo>
                    <a:pt x="2408" y="7287"/>
                    <a:pt x="1688" y="6718"/>
                    <a:pt x="1062" y="6149"/>
                  </a:cubicBezTo>
                  <a:cubicBezTo>
                    <a:pt x="1100" y="5808"/>
                    <a:pt x="1138" y="5504"/>
                    <a:pt x="1176" y="5201"/>
                  </a:cubicBezTo>
                  <a:cubicBezTo>
                    <a:pt x="1290" y="4158"/>
                    <a:pt x="2162" y="3381"/>
                    <a:pt x="3186" y="3381"/>
                  </a:cubicBezTo>
                  <a:close/>
                  <a:moveTo>
                    <a:pt x="3641" y="3381"/>
                  </a:moveTo>
                  <a:cubicBezTo>
                    <a:pt x="4665" y="3381"/>
                    <a:pt x="5537" y="4158"/>
                    <a:pt x="5651" y="5182"/>
                  </a:cubicBezTo>
                  <a:lnTo>
                    <a:pt x="5651" y="5201"/>
                  </a:lnTo>
                  <a:cubicBezTo>
                    <a:pt x="5689" y="5504"/>
                    <a:pt x="5727" y="5808"/>
                    <a:pt x="5765" y="6149"/>
                  </a:cubicBezTo>
                  <a:cubicBezTo>
                    <a:pt x="5139" y="6718"/>
                    <a:pt x="4418" y="7287"/>
                    <a:pt x="3641" y="7382"/>
                  </a:cubicBezTo>
                  <a:lnTo>
                    <a:pt x="3641" y="6244"/>
                  </a:lnTo>
                  <a:cubicBezTo>
                    <a:pt x="3906" y="6149"/>
                    <a:pt x="4077" y="5884"/>
                    <a:pt x="4077" y="5599"/>
                  </a:cubicBezTo>
                  <a:lnTo>
                    <a:pt x="4077" y="4708"/>
                  </a:lnTo>
                  <a:cubicBezTo>
                    <a:pt x="4077" y="4424"/>
                    <a:pt x="3906" y="4177"/>
                    <a:pt x="3641" y="4082"/>
                  </a:cubicBezTo>
                  <a:cubicBezTo>
                    <a:pt x="3641" y="4063"/>
                    <a:pt x="3641" y="4063"/>
                    <a:pt x="3641" y="4044"/>
                  </a:cubicBezTo>
                  <a:lnTo>
                    <a:pt x="3641" y="3381"/>
                  </a:lnTo>
                  <a:close/>
                  <a:moveTo>
                    <a:pt x="986" y="6680"/>
                  </a:moveTo>
                  <a:lnTo>
                    <a:pt x="986" y="6680"/>
                  </a:lnTo>
                  <a:cubicBezTo>
                    <a:pt x="1688" y="7287"/>
                    <a:pt x="2503" y="7837"/>
                    <a:pt x="3413" y="7837"/>
                  </a:cubicBezTo>
                  <a:cubicBezTo>
                    <a:pt x="4324" y="7837"/>
                    <a:pt x="5158" y="7287"/>
                    <a:pt x="5859" y="6680"/>
                  </a:cubicBezTo>
                  <a:lnTo>
                    <a:pt x="5859" y="6680"/>
                  </a:lnTo>
                  <a:cubicBezTo>
                    <a:pt x="6049" y="7950"/>
                    <a:pt x="6182" y="8671"/>
                    <a:pt x="5727" y="9524"/>
                  </a:cubicBezTo>
                  <a:cubicBezTo>
                    <a:pt x="5253" y="10482"/>
                    <a:pt x="4333" y="10961"/>
                    <a:pt x="3413" y="10961"/>
                  </a:cubicBezTo>
                  <a:cubicBezTo>
                    <a:pt x="2494" y="10961"/>
                    <a:pt x="1574" y="10482"/>
                    <a:pt x="1100" y="9524"/>
                  </a:cubicBezTo>
                  <a:cubicBezTo>
                    <a:pt x="626" y="8652"/>
                    <a:pt x="797" y="7875"/>
                    <a:pt x="986" y="6680"/>
                  </a:cubicBezTo>
                  <a:close/>
                  <a:moveTo>
                    <a:pt x="10545" y="1"/>
                  </a:moveTo>
                  <a:cubicBezTo>
                    <a:pt x="10434" y="1"/>
                    <a:pt x="10325" y="72"/>
                    <a:pt x="10334" y="214"/>
                  </a:cubicBezTo>
                  <a:lnTo>
                    <a:pt x="10334" y="5694"/>
                  </a:lnTo>
                  <a:cubicBezTo>
                    <a:pt x="10334" y="6320"/>
                    <a:pt x="9822" y="6813"/>
                    <a:pt x="9216" y="6813"/>
                  </a:cubicBezTo>
                  <a:cubicBezTo>
                    <a:pt x="8590" y="6813"/>
                    <a:pt x="8097" y="6320"/>
                    <a:pt x="8097" y="5694"/>
                  </a:cubicBezTo>
                  <a:lnTo>
                    <a:pt x="8097" y="2452"/>
                  </a:lnTo>
                  <a:cubicBezTo>
                    <a:pt x="8097" y="1086"/>
                    <a:pt x="6997" y="6"/>
                    <a:pt x="5651" y="6"/>
                  </a:cubicBezTo>
                  <a:cubicBezTo>
                    <a:pt x="4286" y="6"/>
                    <a:pt x="3205" y="1086"/>
                    <a:pt x="3186" y="2452"/>
                  </a:cubicBezTo>
                  <a:lnTo>
                    <a:pt x="3186" y="2945"/>
                  </a:lnTo>
                  <a:cubicBezTo>
                    <a:pt x="1934" y="2945"/>
                    <a:pt x="873" y="3893"/>
                    <a:pt x="740" y="5144"/>
                  </a:cubicBezTo>
                  <a:cubicBezTo>
                    <a:pt x="512" y="7419"/>
                    <a:pt x="0" y="8424"/>
                    <a:pt x="721" y="9752"/>
                  </a:cubicBezTo>
                  <a:cubicBezTo>
                    <a:pt x="1280" y="10861"/>
                    <a:pt x="2352" y="11416"/>
                    <a:pt x="3421" y="11416"/>
                  </a:cubicBezTo>
                  <a:cubicBezTo>
                    <a:pt x="4489" y="11416"/>
                    <a:pt x="5556" y="10861"/>
                    <a:pt x="6106" y="9752"/>
                  </a:cubicBezTo>
                  <a:cubicBezTo>
                    <a:pt x="6826" y="8443"/>
                    <a:pt x="6352" y="7419"/>
                    <a:pt x="6087" y="5144"/>
                  </a:cubicBezTo>
                  <a:cubicBezTo>
                    <a:pt x="5954" y="3893"/>
                    <a:pt x="4892" y="2945"/>
                    <a:pt x="3641" y="2945"/>
                  </a:cubicBezTo>
                  <a:lnTo>
                    <a:pt x="3641" y="2452"/>
                  </a:lnTo>
                  <a:cubicBezTo>
                    <a:pt x="3679" y="1371"/>
                    <a:pt x="4570" y="518"/>
                    <a:pt x="5651" y="518"/>
                  </a:cubicBezTo>
                  <a:cubicBezTo>
                    <a:pt x="6732" y="518"/>
                    <a:pt x="7623" y="1371"/>
                    <a:pt x="7661" y="2452"/>
                  </a:cubicBezTo>
                  <a:lnTo>
                    <a:pt x="7661" y="5694"/>
                  </a:lnTo>
                  <a:cubicBezTo>
                    <a:pt x="7642" y="6566"/>
                    <a:pt x="8343" y="7268"/>
                    <a:pt x="9216" y="7268"/>
                  </a:cubicBezTo>
                  <a:cubicBezTo>
                    <a:pt x="10069" y="7268"/>
                    <a:pt x="10770" y="6566"/>
                    <a:pt x="10770" y="5694"/>
                  </a:cubicBezTo>
                  <a:lnTo>
                    <a:pt x="10770" y="214"/>
                  </a:lnTo>
                  <a:cubicBezTo>
                    <a:pt x="10770" y="72"/>
                    <a:pt x="10657" y="1"/>
                    <a:pt x="1054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Google Shape;2695;p50"/>
            <p:cNvSpPr/>
            <p:nvPr/>
          </p:nvSpPr>
          <p:spPr>
            <a:xfrm>
              <a:off x="1986813" y="2510425"/>
              <a:ext cx="49900" cy="44075"/>
            </a:xfrm>
            <a:custGeom>
              <a:avLst/>
              <a:gdLst/>
              <a:ahLst/>
              <a:cxnLst/>
              <a:rect l="l" t="t" r="r" b="b"/>
              <a:pathLst>
                <a:path w="1996" h="1763" extrusionOk="0">
                  <a:moveTo>
                    <a:pt x="1702" y="0"/>
                  </a:moveTo>
                  <a:cubicBezTo>
                    <a:pt x="1616" y="0"/>
                    <a:pt x="1530" y="47"/>
                    <a:pt x="1495" y="161"/>
                  </a:cubicBezTo>
                  <a:cubicBezTo>
                    <a:pt x="1476" y="255"/>
                    <a:pt x="1438" y="331"/>
                    <a:pt x="1400" y="407"/>
                  </a:cubicBezTo>
                  <a:cubicBezTo>
                    <a:pt x="1154" y="862"/>
                    <a:pt x="756" y="1184"/>
                    <a:pt x="263" y="1317"/>
                  </a:cubicBezTo>
                  <a:cubicBezTo>
                    <a:pt x="1" y="1387"/>
                    <a:pt x="60" y="1762"/>
                    <a:pt x="308" y="1762"/>
                  </a:cubicBezTo>
                  <a:cubicBezTo>
                    <a:pt x="329" y="1762"/>
                    <a:pt x="352" y="1759"/>
                    <a:pt x="376" y="1753"/>
                  </a:cubicBezTo>
                  <a:cubicBezTo>
                    <a:pt x="1078" y="1545"/>
                    <a:pt x="1666" y="1014"/>
                    <a:pt x="1912" y="312"/>
                  </a:cubicBezTo>
                  <a:cubicBezTo>
                    <a:pt x="1996" y="134"/>
                    <a:pt x="1848" y="0"/>
                    <a:pt x="17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98" name="Google Shape;2705;p50"/>
          <p:cNvGrpSpPr/>
          <p:nvPr/>
        </p:nvGrpSpPr>
        <p:grpSpPr>
          <a:xfrm>
            <a:off x="4977457" y="1730561"/>
            <a:ext cx="365763" cy="340223"/>
            <a:chOff x="3001163" y="2256975"/>
            <a:chExt cx="443725" cy="416275"/>
          </a:xfrm>
        </p:grpSpPr>
        <p:sp>
          <p:nvSpPr>
            <p:cNvPr id="99" name="Google Shape;2706;p50"/>
            <p:cNvSpPr/>
            <p:nvPr/>
          </p:nvSpPr>
          <p:spPr>
            <a:xfrm>
              <a:off x="3020613" y="2372825"/>
              <a:ext cx="322825" cy="291700"/>
            </a:xfrm>
            <a:custGeom>
              <a:avLst/>
              <a:gdLst/>
              <a:ahLst/>
              <a:cxnLst/>
              <a:rect l="l" t="t" r="r" b="b"/>
              <a:pathLst>
                <a:path w="12913" h="11668" extrusionOk="0">
                  <a:moveTo>
                    <a:pt x="6415" y="0"/>
                  </a:moveTo>
                  <a:cubicBezTo>
                    <a:pt x="4811" y="0"/>
                    <a:pt x="3218" y="660"/>
                    <a:pt x="2067" y="1948"/>
                  </a:cubicBezTo>
                  <a:cubicBezTo>
                    <a:pt x="0" y="4261"/>
                    <a:pt x="114" y="7769"/>
                    <a:pt x="2295" y="9969"/>
                  </a:cubicBezTo>
                  <a:cubicBezTo>
                    <a:pt x="3434" y="11098"/>
                    <a:pt x="4923" y="11668"/>
                    <a:pt x="6417" y="11668"/>
                  </a:cubicBezTo>
                  <a:cubicBezTo>
                    <a:pt x="7807" y="11668"/>
                    <a:pt x="9200" y="11174"/>
                    <a:pt x="10315" y="10177"/>
                  </a:cubicBezTo>
                  <a:cubicBezTo>
                    <a:pt x="12610" y="8111"/>
                    <a:pt x="12913" y="4603"/>
                    <a:pt x="10979" y="2195"/>
                  </a:cubicBezTo>
                  <a:lnTo>
                    <a:pt x="10050" y="1266"/>
                  </a:lnTo>
                  <a:cubicBezTo>
                    <a:pt x="8975" y="417"/>
                    <a:pt x="7691" y="0"/>
                    <a:pt x="64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Google Shape;2707;p50"/>
            <p:cNvSpPr/>
            <p:nvPr/>
          </p:nvSpPr>
          <p:spPr>
            <a:xfrm>
              <a:off x="3055563" y="2413375"/>
              <a:ext cx="258025" cy="211125"/>
            </a:xfrm>
            <a:custGeom>
              <a:avLst/>
              <a:gdLst/>
              <a:ahLst/>
              <a:cxnLst/>
              <a:rect l="l" t="t" r="r" b="b"/>
              <a:pathLst>
                <a:path w="10321" h="8445" extrusionOk="0">
                  <a:moveTo>
                    <a:pt x="5006" y="0"/>
                  </a:moveTo>
                  <a:cubicBezTo>
                    <a:pt x="3332" y="0"/>
                    <a:pt x="1713" y="997"/>
                    <a:pt x="1048" y="2715"/>
                  </a:cubicBezTo>
                  <a:cubicBezTo>
                    <a:pt x="1048" y="2715"/>
                    <a:pt x="1048" y="2715"/>
                    <a:pt x="1048" y="2734"/>
                  </a:cubicBezTo>
                  <a:cubicBezTo>
                    <a:pt x="1" y="5540"/>
                    <a:pt x="2112" y="8445"/>
                    <a:pt x="4985" y="8445"/>
                  </a:cubicBezTo>
                  <a:cubicBezTo>
                    <a:pt x="5180" y="8445"/>
                    <a:pt x="5379" y="8431"/>
                    <a:pt x="5580" y="8404"/>
                  </a:cubicBezTo>
                  <a:cubicBezTo>
                    <a:pt x="8747" y="7968"/>
                    <a:pt x="10320" y="4308"/>
                    <a:pt x="8424" y="1729"/>
                  </a:cubicBezTo>
                  <a:lnTo>
                    <a:pt x="8405" y="1729"/>
                  </a:lnTo>
                  <a:lnTo>
                    <a:pt x="7495" y="819"/>
                  </a:lnTo>
                  <a:cubicBezTo>
                    <a:pt x="6732" y="261"/>
                    <a:pt x="5862" y="0"/>
                    <a:pt x="500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1" name="Google Shape;2708;p50"/>
            <p:cNvSpPr/>
            <p:nvPr/>
          </p:nvSpPr>
          <p:spPr>
            <a:xfrm>
              <a:off x="3108788" y="2453825"/>
              <a:ext cx="144600" cy="130425"/>
            </a:xfrm>
            <a:custGeom>
              <a:avLst/>
              <a:gdLst/>
              <a:ahLst/>
              <a:cxnLst/>
              <a:rect l="l" t="t" r="r" b="b"/>
              <a:pathLst>
                <a:path w="5784" h="5217" extrusionOk="0">
                  <a:moveTo>
                    <a:pt x="2876" y="1"/>
                  </a:moveTo>
                  <a:cubicBezTo>
                    <a:pt x="2091" y="1"/>
                    <a:pt x="1323" y="357"/>
                    <a:pt x="815" y="1021"/>
                  </a:cubicBezTo>
                  <a:cubicBezTo>
                    <a:pt x="0" y="2045"/>
                    <a:pt x="95" y="3524"/>
                    <a:pt x="1024" y="4453"/>
                  </a:cubicBezTo>
                  <a:cubicBezTo>
                    <a:pt x="1529" y="4958"/>
                    <a:pt x="2196" y="5217"/>
                    <a:pt x="2864" y="5217"/>
                  </a:cubicBezTo>
                  <a:cubicBezTo>
                    <a:pt x="3426" y="5217"/>
                    <a:pt x="3988" y="5034"/>
                    <a:pt x="4456" y="4662"/>
                  </a:cubicBezTo>
                  <a:cubicBezTo>
                    <a:pt x="5499" y="3866"/>
                    <a:pt x="5783" y="2425"/>
                    <a:pt x="5120" y="1287"/>
                  </a:cubicBezTo>
                  <a:lnTo>
                    <a:pt x="4191" y="358"/>
                  </a:lnTo>
                  <a:cubicBezTo>
                    <a:pt x="3777" y="117"/>
                    <a:pt x="3324" y="1"/>
                    <a:pt x="287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2" name="Google Shape;2709;p50"/>
            <p:cNvSpPr/>
            <p:nvPr/>
          </p:nvSpPr>
          <p:spPr>
            <a:xfrm>
              <a:off x="3323038" y="2265550"/>
              <a:ext cx="110950" cy="110950"/>
            </a:xfrm>
            <a:custGeom>
              <a:avLst/>
              <a:gdLst/>
              <a:ahLst/>
              <a:cxnLst/>
              <a:rect l="l" t="t" r="r" b="b"/>
              <a:pathLst>
                <a:path w="4438" h="4438" extrusionOk="0">
                  <a:moveTo>
                    <a:pt x="1935" y="1"/>
                  </a:moveTo>
                  <a:cubicBezTo>
                    <a:pt x="1537" y="399"/>
                    <a:pt x="77" y="1878"/>
                    <a:pt x="1" y="1973"/>
                  </a:cubicBezTo>
                  <a:lnTo>
                    <a:pt x="1" y="4438"/>
                  </a:lnTo>
                  <a:lnTo>
                    <a:pt x="2485" y="4438"/>
                  </a:lnTo>
                  <a:lnTo>
                    <a:pt x="4438" y="2504"/>
                  </a:lnTo>
                  <a:lnTo>
                    <a:pt x="1935" y="2504"/>
                  </a:lnTo>
                  <a:lnTo>
                    <a:pt x="193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3" name="Google Shape;2710;p50"/>
            <p:cNvSpPr/>
            <p:nvPr/>
          </p:nvSpPr>
          <p:spPr>
            <a:xfrm>
              <a:off x="3155538" y="2371850"/>
              <a:ext cx="173225" cy="165150"/>
            </a:xfrm>
            <a:custGeom>
              <a:avLst/>
              <a:gdLst/>
              <a:ahLst/>
              <a:cxnLst/>
              <a:rect l="l" t="t" r="r" b="b"/>
              <a:pathLst>
                <a:path w="6929" h="6606" extrusionOk="0">
                  <a:moveTo>
                    <a:pt x="6227" y="1"/>
                  </a:moveTo>
                  <a:cubicBezTo>
                    <a:pt x="6061" y="1"/>
                    <a:pt x="5895" y="63"/>
                    <a:pt x="5772" y="186"/>
                  </a:cubicBezTo>
                  <a:lnTo>
                    <a:pt x="481" y="5495"/>
                  </a:lnTo>
                  <a:cubicBezTo>
                    <a:pt x="1" y="5961"/>
                    <a:pt x="437" y="6605"/>
                    <a:pt x="940" y="6605"/>
                  </a:cubicBezTo>
                  <a:cubicBezTo>
                    <a:pt x="1092" y="6605"/>
                    <a:pt x="1250" y="6546"/>
                    <a:pt x="1391" y="6405"/>
                  </a:cubicBezTo>
                  <a:cubicBezTo>
                    <a:pt x="1562" y="6234"/>
                    <a:pt x="4918" y="2878"/>
                    <a:pt x="6682" y="1115"/>
                  </a:cubicBezTo>
                  <a:cubicBezTo>
                    <a:pt x="6928" y="849"/>
                    <a:pt x="6928" y="451"/>
                    <a:pt x="6682" y="186"/>
                  </a:cubicBezTo>
                  <a:cubicBezTo>
                    <a:pt x="6558" y="63"/>
                    <a:pt x="6393" y="1"/>
                    <a:pt x="6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4" name="Google Shape;2711;p50"/>
            <p:cNvSpPr/>
            <p:nvPr/>
          </p:nvSpPr>
          <p:spPr>
            <a:xfrm>
              <a:off x="3091238" y="2445625"/>
              <a:ext cx="18975" cy="16200"/>
            </a:xfrm>
            <a:custGeom>
              <a:avLst/>
              <a:gdLst/>
              <a:ahLst/>
              <a:cxnLst/>
              <a:rect l="l" t="t" r="r" b="b"/>
              <a:pathLst>
                <a:path w="759" h="648" extrusionOk="0">
                  <a:moveTo>
                    <a:pt x="332" y="1"/>
                  </a:moveTo>
                  <a:cubicBezTo>
                    <a:pt x="166" y="1"/>
                    <a:pt x="0" y="133"/>
                    <a:pt x="0" y="325"/>
                  </a:cubicBezTo>
                  <a:cubicBezTo>
                    <a:pt x="0" y="515"/>
                    <a:pt x="152" y="648"/>
                    <a:pt x="323" y="648"/>
                  </a:cubicBezTo>
                  <a:cubicBezTo>
                    <a:pt x="626" y="648"/>
                    <a:pt x="759" y="307"/>
                    <a:pt x="550" y="98"/>
                  </a:cubicBezTo>
                  <a:cubicBezTo>
                    <a:pt x="489" y="31"/>
                    <a:pt x="410" y="1"/>
                    <a:pt x="33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5" name="Google Shape;2712;p50"/>
            <p:cNvSpPr/>
            <p:nvPr/>
          </p:nvSpPr>
          <p:spPr>
            <a:xfrm>
              <a:off x="3001163" y="2256975"/>
              <a:ext cx="443725" cy="416275"/>
            </a:xfrm>
            <a:custGeom>
              <a:avLst/>
              <a:gdLst/>
              <a:ahLst/>
              <a:cxnLst/>
              <a:rect l="l" t="t" r="r" b="b"/>
              <a:pathLst>
                <a:path w="17749" h="16651" extrusionOk="0">
                  <a:moveTo>
                    <a:pt x="14487" y="1121"/>
                  </a:moveTo>
                  <a:lnTo>
                    <a:pt x="14487" y="2714"/>
                  </a:lnTo>
                  <a:lnTo>
                    <a:pt x="13198" y="4003"/>
                  </a:lnTo>
                  <a:lnTo>
                    <a:pt x="13198" y="2430"/>
                  </a:lnTo>
                  <a:cubicBezTo>
                    <a:pt x="13463" y="2164"/>
                    <a:pt x="13956" y="1652"/>
                    <a:pt x="14487" y="1121"/>
                  </a:cubicBezTo>
                  <a:close/>
                  <a:moveTo>
                    <a:pt x="16535" y="3169"/>
                  </a:moveTo>
                  <a:lnTo>
                    <a:pt x="15227" y="4477"/>
                  </a:lnTo>
                  <a:lnTo>
                    <a:pt x="13672" y="4477"/>
                  </a:lnTo>
                  <a:lnTo>
                    <a:pt x="14961" y="3169"/>
                  </a:lnTo>
                  <a:close/>
                  <a:moveTo>
                    <a:pt x="12409" y="4923"/>
                  </a:moveTo>
                  <a:cubicBezTo>
                    <a:pt x="12492" y="4923"/>
                    <a:pt x="12572" y="4951"/>
                    <a:pt x="12629" y="5008"/>
                  </a:cubicBezTo>
                  <a:cubicBezTo>
                    <a:pt x="12762" y="5141"/>
                    <a:pt x="12762" y="5350"/>
                    <a:pt x="12629" y="5482"/>
                  </a:cubicBezTo>
                  <a:lnTo>
                    <a:pt x="7339" y="10773"/>
                  </a:lnTo>
                  <a:cubicBezTo>
                    <a:pt x="7268" y="10843"/>
                    <a:pt x="7190" y="10873"/>
                    <a:pt x="7114" y="10873"/>
                  </a:cubicBezTo>
                  <a:cubicBezTo>
                    <a:pt x="6865" y="10873"/>
                    <a:pt x="6651" y="10550"/>
                    <a:pt x="6884" y="10318"/>
                  </a:cubicBezTo>
                  <a:lnTo>
                    <a:pt x="12174" y="5008"/>
                  </a:lnTo>
                  <a:cubicBezTo>
                    <a:pt x="12240" y="4951"/>
                    <a:pt x="12326" y="4923"/>
                    <a:pt x="12409" y="4923"/>
                  </a:cubicBezTo>
                  <a:close/>
                  <a:moveTo>
                    <a:pt x="7140" y="8202"/>
                  </a:moveTo>
                  <a:cubicBezTo>
                    <a:pt x="7398" y="8202"/>
                    <a:pt x="7668" y="8247"/>
                    <a:pt x="7946" y="8346"/>
                  </a:cubicBezTo>
                  <a:lnTo>
                    <a:pt x="6429" y="9843"/>
                  </a:lnTo>
                  <a:cubicBezTo>
                    <a:pt x="6050" y="10223"/>
                    <a:pt x="6050" y="10848"/>
                    <a:pt x="6429" y="11228"/>
                  </a:cubicBezTo>
                  <a:cubicBezTo>
                    <a:pt x="6618" y="11417"/>
                    <a:pt x="6865" y="11512"/>
                    <a:pt x="7114" y="11512"/>
                  </a:cubicBezTo>
                  <a:cubicBezTo>
                    <a:pt x="7363" y="11512"/>
                    <a:pt x="7614" y="11417"/>
                    <a:pt x="7813" y="11228"/>
                  </a:cubicBezTo>
                  <a:lnTo>
                    <a:pt x="9330" y="9711"/>
                  </a:lnTo>
                  <a:lnTo>
                    <a:pt x="9330" y="9711"/>
                  </a:lnTo>
                  <a:cubicBezTo>
                    <a:pt x="9905" y="11368"/>
                    <a:pt x="8581" y="12767"/>
                    <a:pt x="7159" y="12767"/>
                  </a:cubicBezTo>
                  <a:cubicBezTo>
                    <a:pt x="6612" y="12767"/>
                    <a:pt x="6050" y="12560"/>
                    <a:pt x="5575" y="12081"/>
                  </a:cubicBezTo>
                  <a:cubicBezTo>
                    <a:pt x="4059" y="10581"/>
                    <a:pt x="5267" y="8202"/>
                    <a:pt x="7140" y="8202"/>
                  </a:cubicBezTo>
                  <a:close/>
                  <a:moveTo>
                    <a:pt x="7187" y="4951"/>
                  </a:moveTo>
                  <a:cubicBezTo>
                    <a:pt x="8306" y="4951"/>
                    <a:pt x="9406" y="5293"/>
                    <a:pt x="10335" y="5937"/>
                  </a:cubicBezTo>
                  <a:lnTo>
                    <a:pt x="9633" y="6658"/>
                  </a:lnTo>
                  <a:cubicBezTo>
                    <a:pt x="8951" y="6203"/>
                    <a:pt x="8154" y="5956"/>
                    <a:pt x="7339" y="5937"/>
                  </a:cubicBezTo>
                  <a:cubicBezTo>
                    <a:pt x="7279" y="5935"/>
                    <a:pt x="7220" y="5934"/>
                    <a:pt x="7161" y="5934"/>
                  </a:cubicBezTo>
                  <a:cubicBezTo>
                    <a:pt x="6275" y="5934"/>
                    <a:pt x="5412" y="6198"/>
                    <a:pt x="4665" y="6696"/>
                  </a:cubicBezTo>
                  <a:cubicBezTo>
                    <a:pt x="4355" y="6882"/>
                    <a:pt x="4552" y="7296"/>
                    <a:pt x="4831" y="7296"/>
                  </a:cubicBezTo>
                  <a:cubicBezTo>
                    <a:pt x="4893" y="7296"/>
                    <a:pt x="4960" y="7275"/>
                    <a:pt x="5026" y="7227"/>
                  </a:cubicBezTo>
                  <a:cubicBezTo>
                    <a:pt x="5678" y="6802"/>
                    <a:pt x="6422" y="6588"/>
                    <a:pt x="7169" y="6588"/>
                  </a:cubicBezTo>
                  <a:cubicBezTo>
                    <a:pt x="7855" y="6588"/>
                    <a:pt x="8542" y="6769"/>
                    <a:pt x="9159" y="7132"/>
                  </a:cubicBezTo>
                  <a:lnTo>
                    <a:pt x="8439" y="7834"/>
                  </a:lnTo>
                  <a:cubicBezTo>
                    <a:pt x="8034" y="7643"/>
                    <a:pt x="7605" y="7552"/>
                    <a:pt x="7181" y="7552"/>
                  </a:cubicBezTo>
                  <a:cubicBezTo>
                    <a:pt x="6256" y="7552"/>
                    <a:pt x="5357" y="7988"/>
                    <a:pt x="4798" y="8782"/>
                  </a:cubicBezTo>
                  <a:cubicBezTo>
                    <a:pt x="3983" y="9957"/>
                    <a:pt x="4115" y="11531"/>
                    <a:pt x="5120" y="12536"/>
                  </a:cubicBezTo>
                  <a:cubicBezTo>
                    <a:pt x="5686" y="13101"/>
                    <a:pt x="6437" y="13390"/>
                    <a:pt x="7191" y="13390"/>
                  </a:cubicBezTo>
                  <a:cubicBezTo>
                    <a:pt x="7779" y="13390"/>
                    <a:pt x="8369" y="13215"/>
                    <a:pt x="8875" y="12858"/>
                  </a:cubicBezTo>
                  <a:cubicBezTo>
                    <a:pt x="10031" y="12043"/>
                    <a:pt x="10430" y="10488"/>
                    <a:pt x="9823" y="9218"/>
                  </a:cubicBezTo>
                  <a:lnTo>
                    <a:pt x="10543" y="8497"/>
                  </a:lnTo>
                  <a:lnTo>
                    <a:pt x="10543" y="8497"/>
                  </a:lnTo>
                  <a:cubicBezTo>
                    <a:pt x="12003" y="10981"/>
                    <a:pt x="10373" y="14129"/>
                    <a:pt x="7510" y="14375"/>
                  </a:cubicBezTo>
                  <a:cubicBezTo>
                    <a:pt x="7392" y="14385"/>
                    <a:pt x="7276" y="14390"/>
                    <a:pt x="7161" y="14390"/>
                  </a:cubicBezTo>
                  <a:cubicBezTo>
                    <a:pt x="4476" y="14390"/>
                    <a:pt x="2546" y="11686"/>
                    <a:pt x="3528" y="9104"/>
                  </a:cubicBezTo>
                  <a:lnTo>
                    <a:pt x="3528" y="9085"/>
                  </a:lnTo>
                  <a:cubicBezTo>
                    <a:pt x="3636" y="8833"/>
                    <a:pt x="3424" y="8641"/>
                    <a:pt x="3216" y="8641"/>
                  </a:cubicBezTo>
                  <a:cubicBezTo>
                    <a:pt x="3095" y="8641"/>
                    <a:pt x="2976" y="8705"/>
                    <a:pt x="2921" y="8857"/>
                  </a:cubicBezTo>
                  <a:cubicBezTo>
                    <a:pt x="2921" y="8857"/>
                    <a:pt x="2921" y="8876"/>
                    <a:pt x="2902" y="8895"/>
                  </a:cubicBezTo>
                  <a:cubicBezTo>
                    <a:pt x="1786" y="11902"/>
                    <a:pt x="4037" y="15028"/>
                    <a:pt x="7140" y="15028"/>
                  </a:cubicBezTo>
                  <a:cubicBezTo>
                    <a:pt x="7305" y="15028"/>
                    <a:pt x="7473" y="15019"/>
                    <a:pt x="7642" y="15001"/>
                  </a:cubicBezTo>
                  <a:cubicBezTo>
                    <a:pt x="11017" y="14660"/>
                    <a:pt x="12819" y="10886"/>
                    <a:pt x="10998" y="8023"/>
                  </a:cubicBezTo>
                  <a:lnTo>
                    <a:pt x="11719" y="7322"/>
                  </a:lnTo>
                  <a:lnTo>
                    <a:pt x="11719" y="7322"/>
                  </a:lnTo>
                  <a:cubicBezTo>
                    <a:pt x="14222" y="10905"/>
                    <a:pt x="11681" y="16006"/>
                    <a:pt x="7187" y="16006"/>
                  </a:cubicBezTo>
                  <a:cubicBezTo>
                    <a:pt x="4134" y="16006"/>
                    <a:pt x="1650" y="13522"/>
                    <a:pt x="1650" y="10469"/>
                  </a:cubicBezTo>
                  <a:cubicBezTo>
                    <a:pt x="1650" y="7416"/>
                    <a:pt x="4134" y="4951"/>
                    <a:pt x="7187" y="4951"/>
                  </a:cubicBezTo>
                  <a:close/>
                  <a:moveTo>
                    <a:pt x="14807" y="1"/>
                  </a:moveTo>
                  <a:cubicBezTo>
                    <a:pt x="14729" y="1"/>
                    <a:pt x="14649" y="31"/>
                    <a:pt x="14582" y="97"/>
                  </a:cubicBezTo>
                  <a:lnTo>
                    <a:pt x="12629" y="2069"/>
                  </a:lnTo>
                  <a:cubicBezTo>
                    <a:pt x="12572" y="2126"/>
                    <a:pt x="12534" y="2221"/>
                    <a:pt x="12534" y="2297"/>
                  </a:cubicBezTo>
                  <a:lnTo>
                    <a:pt x="12534" y="4288"/>
                  </a:lnTo>
                  <a:cubicBezTo>
                    <a:pt x="12482" y="4278"/>
                    <a:pt x="12429" y="4273"/>
                    <a:pt x="12377" y="4273"/>
                  </a:cubicBezTo>
                  <a:cubicBezTo>
                    <a:pt x="12129" y="4273"/>
                    <a:pt x="11891" y="4381"/>
                    <a:pt x="11719" y="4553"/>
                  </a:cubicBezTo>
                  <a:lnTo>
                    <a:pt x="10790" y="5482"/>
                  </a:lnTo>
                  <a:cubicBezTo>
                    <a:pt x="9681" y="4677"/>
                    <a:pt x="8422" y="4303"/>
                    <a:pt x="7184" y="4303"/>
                  </a:cubicBezTo>
                  <a:cubicBezTo>
                    <a:pt x="4634" y="4303"/>
                    <a:pt x="2171" y="5892"/>
                    <a:pt x="1290" y="8573"/>
                  </a:cubicBezTo>
                  <a:cubicBezTo>
                    <a:pt x="1" y="12555"/>
                    <a:pt x="2978" y="16651"/>
                    <a:pt x="7168" y="16651"/>
                  </a:cubicBezTo>
                  <a:lnTo>
                    <a:pt x="7187" y="16651"/>
                  </a:lnTo>
                  <a:cubicBezTo>
                    <a:pt x="12212" y="16651"/>
                    <a:pt x="15132" y="10943"/>
                    <a:pt x="12174" y="6848"/>
                  </a:cubicBezTo>
                  <a:lnTo>
                    <a:pt x="13103" y="5937"/>
                  </a:lnTo>
                  <a:cubicBezTo>
                    <a:pt x="13312" y="5729"/>
                    <a:pt x="13407" y="5407"/>
                    <a:pt x="13369" y="5122"/>
                  </a:cubicBezTo>
                  <a:lnTo>
                    <a:pt x="15341" y="5122"/>
                  </a:lnTo>
                  <a:cubicBezTo>
                    <a:pt x="15435" y="5122"/>
                    <a:pt x="15511" y="5084"/>
                    <a:pt x="15587" y="5008"/>
                  </a:cubicBezTo>
                  <a:lnTo>
                    <a:pt x="17559" y="3074"/>
                  </a:lnTo>
                  <a:cubicBezTo>
                    <a:pt x="17749" y="2866"/>
                    <a:pt x="17597" y="2505"/>
                    <a:pt x="17313" y="2505"/>
                  </a:cubicBezTo>
                  <a:lnTo>
                    <a:pt x="15587" y="2505"/>
                  </a:lnTo>
                  <a:lnTo>
                    <a:pt x="16346" y="1766"/>
                  </a:lnTo>
                  <a:cubicBezTo>
                    <a:pt x="16459" y="1633"/>
                    <a:pt x="16459" y="1425"/>
                    <a:pt x="16346" y="1311"/>
                  </a:cubicBezTo>
                  <a:cubicBezTo>
                    <a:pt x="16279" y="1244"/>
                    <a:pt x="16194" y="1211"/>
                    <a:pt x="16109" y="1211"/>
                  </a:cubicBezTo>
                  <a:cubicBezTo>
                    <a:pt x="16023" y="1211"/>
                    <a:pt x="15938" y="1244"/>
                    <a:pt x="15872" y="1311"/>
                  </a:cubicBezTo>
                  <a:lnTo>
                    <a:pt x="15132" y="2050"/>
                  </a:lnTo>
                  <a:lnTo>
                    <a:pt x="15132" y="344"/>
                  </a:lnTo>
                  <a:cubicBezTo>
                    <a:pt x="15132" y="137"/>
                    <a:pt x="14974" y="1"/>
                    <a:pt x="148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116" name="Google Shape;740;p36"/>
          <p:cNvGrpSpPr/>
          <p:nvPr/>
        </p:nvGrpSpPr>
        <p:grpSpPr>
          <a:xfrm>
            <a:off x="5024762" y="3319463"/>
            <a:ext cx="271151" cy="365781"/>
            <a:chOff x="4786863" y="4248100"/>
            <a:chExt cx="390650" cy="525850"/>
          </a:xfrm>
        </p:grpSpPr>
        <p:sp>
          <p:nvSpPr>
            <p:cNvPr id="117" name="Google Shape;741;p36"/>
            <p:cNvSpPr/>
            <p:nvPr/>
          </p:nvSpPr>
          <p:spPr>
            <a:xfrm>
              <a:off x="4797288" y="4258400"/>
              <a:ext cx="369775" cy="505225"/>
            </a:xfrm>
            <a:custGeom>
              <a:avLst/>
              <a:gdLst/>
              <a:ahLst/>
              <a:cxnLst/>
              <a:rect l="l" t="t" r="r" b="b"/>
              <a:pathLst>
                <a:path w="14791" h="20209" extrusionOk="0">
                  <a:moveTo>
                    <a:pt x="7396" y="1"/>
                  </a:moveTo>
                  <a:lnTo>
                    <a:pt x="1" y="1650"/>
                  </a:lnTo>
                  <a:lnTo>
                    <a:pt x="1" y="11491"/>
                  </a:lnTo>
                  <a:cubicBezTo>
                    <a:pt x="1" y="13956"/>
                    <a:pt x="1233" y="16270"/>
                    <a:pt x="3300" y="17654"/>
                  </a:cubicBezTo>
                  <a:lnTo>
                    <a:pt x="6941" y="20081"/>
                  </a:lnTo>
                  <a:cubicBezTo>
                    <a:pt x="7074" y="20166"/>
                    <a:pt x="7230" y="20209"/>
                    <a:pt x="7389" y="20209"/>
                  </a:cubicBezTo>
                  <a:cubicBezTo>
                    <a:pt x="7548" y="20209"/>
                    <a:pt x="7709" y="20166"/>
                    <a:pt x="7851" y="20081"/>
                  </a:cubicBezTo>
                  <a:lnTo>
                    <a:pt x="11492" y="17654"/>
                  </a:lnTo>
                  <a:cubicBezTo>
                    <a:pt x="13558" y="16289"/>
                    <a:pt x="14791" y="13975"/>
                    <a:pt x="14791" y="11491"/>
                  </a:cubicBezTo>
                  <a:lnTo>
                    <a:pt x="14791" y="1650"/>
                  </a:lnTo>
                  <a:lnTo>
                    <a:pt x="739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18" name="Google Shape;742;p36"/>
            <p:cNvSpPr/>
            <p:nvPr/>
          </p:nvSpPr>
          <p:spPr>
            <a:xfrm>
              <a:off x="4838063" y="4300600"/>
              <a:ext cx="287775" cy="418125"/>
            </a:xfrm>
            <a:custGeom>
              <a:avLst/>
              <a:gdLst/>
              <a:ahLst/>
              <a:cxnLst/>
              <a:rect l="l" t="t" r="r" b="b"/>
              <a:pathLst>
                <a:path w="11511" h="16725" extrusionOk="0">
                  <a:moveTo>
                    <a:pt x="5765" y="0"/>
                  </a:moveTo>
                  <a:lnTo>
                    <a:pt x="1" y="1271"/>
                  </a:lnTo>
                  <a:lnTo>
                    <a:pt x="1" y="9803"/>
                  </a:lnTo>
                  <a:cubicBezTo>
                    <a:pt x="1" y="11737"/>
                    <a:pt x="968" y="13539"/>
                    <a:pt x="2560" y="14601"/>
                  </a:cubicBezTo>
                  <a:lnTo>
                    <a:pt x="5765" y="16724"/>
                  </a:lnTo>
                  <a:lnTo>
                    <a:pt x="8950" y="14601"/>
                  </a:lnTo>
                  <a:cubicBezTo>
                    <a:pt x="10543" y="13539"/>
                    <a:pt x="11510" y="11737"/>
                    <a:pt x="11510" y="9803"/>
                  </a:cubicBezTo>
                  <a:lnTo>
                    <a:pt x="11510" y="1271"/>
                  </a:lnTo>
                  <a:lnTo>
                    <a:pt x="57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19" name="Google Shape;743;p36"/>
            <p:cNvSpPr/>
            <p:nvPr/>
          </p:nvSpPr>
          <p:spPr>
            <a:xfrm>
              <a:off x="4920538" y="4470300"/>
              <a:ext cx="123275" cy="123275"/>
            </a:xfrm>
            <a:custGeom>
              <a:avLst/>
              <a:gdLst/>
              <a:ahLst/>
              <a:cxnLst/>
              <a:rect l="l" t="t" r="r" b="b"/>
              <a:pathLst>
                <a:path w="4931" h="4931" extrusionOk="0">
                  <a:moveTo>
                    <a:pt x="1" y="1"/>
                  </a:moveTo>
                  <a:lnTo>
                    <a:pt x="1" y="4931"/>
                  </a:lnTo>
                  <a:lnTo>
                    <a:pt x="4931" y="4931"/>
                  </a:lnTo>
                  <a:lnTo>
                    <a:pt x="49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0" name="Google Shape;744;p36"/>
            <p:cNvSpPr/>
            <p:nvPr/>
          </p:nvSpPr>
          <p:spPr>
            <a:xfrm>
              <a:off x="4971738" y="4330200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413" y="1"/>
                  </a:moveTo>
                  <a:cubicBezTo>
                    <a:pt x="201" y="1"/>
                    <a:pt x="1" y="171"/>
                    <a:pt x="1" y="428"/>
                  </a:cubicBezTo>
                  <a:cubicBezTo>
                    <a:pt x="1" y="637"/>
                    <a:pt x="190" y="826"/>
                    <a:pt x="418" y="826"/>
                  </a:cubicBezTo>
                  <a:cubicBezTo>
                    <a:pt x="778" y="826"/>
                    <a:pt x="968" y="390"/>
                    <a:pt x="702" y="125"/>
                  </a:cubicBezTo>
                  <a:cubicBezTo>
                    <a:pt x="617" y="39"/>
                    <a:pt x="514" y="1"/>
                    <a:pt x="4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1" name="Google Shape;745;p36"/>
            <p:cNvSpPr/>
            <p:nvPr/>
          </p:nvSpPr>
          <p:spPr>
            <a:xfrm>
              <a:off x="4786863" y="4248100"/>
              <a:ext cx="390650" cy="525850"/>
            </a:xfrm>
            <a:custGeom>
              <a:avLst/>
              <a:gdLst/>
              <a:ahLst/>
              <a:cxnLst/>
              <a:rect l="l" t="t" r="r" b="b"/>
              <a:pathLst>
                <a:path w="15626" h="21034" extrusionOk="0">
                  <a:moveTo>
                    <a:pt x="7813" y="830"/>
                  </a:moveTo>
                  <a:lnTo>
                    <a:pt x="14791" y="2385"/>
                  </a:lnTo>
                  <a:lnTo>
                    <a:pt x="14791" y="11903"/>
                  </a:lnTo>
                  <a:cubicBezTo>
                    <a:pt x="14791" y="14236"/>
                    <a:pt x="13615" y="16416"/>
                    <a:pt x="11681" y="17725"/>
                  </a:cubicBezTo>
                  <a:lnTo>
                    <a:pt x="8040" y="20152"/>
                  </a:lnTo>
                  <a:cubicBezTo>
                    <a:pt x="7965" y="20199"/>
                    <a:pt x="7884" y="20223"/>
                    <a:pt x="7806" y="20223"/>
                  </a:cubicBezTo>
                  <a:cubicBezTo>
                    <a:pt x="7728" y="20223"/>
                    <a:pt x="7652" y="20199"/>
                    <a:pt x="7585" y="20152"/>
                  </a:cubicBezTo>
                  <a:lnTo>
                    <a:pt x="3926" y="17725"/>
                  </a:lnTo>
                  <a:cubicBezTo>
                    <a:pt x="1992" y="16416"/>
                    <a:pt x="816" y="14236"/>
                    <a:pt x="816" y="11903"/>
                  </a:cubicBezTo>
                  <a:lnTo>
                    <a:pt x="816" y="2385"/>
                  </a:lnTo>
                  <a:lnTo>
                    <a:pt x="7813" y="830"/>
                  </a:lnTo>
                  <a:close/>
                  <a:moveTo>
                    <a:pt x="7803" y="0"/>
                  </a:moveTo>
                  <a:cubicBezTo>
                    <a:pt x="7775" y="0"/>
                    <a:pt x="7747" y="5"/>
                    <a:pt x="7718" y="15"/>
                  </a:cubicBezTo>
                  <a:lnTo>
                    <a:pt x="323" y="1664"/>
                  </a:lnTo>
                  <a:cubicBezTo>
                    <a:pt x="134" y="1702"/>
                    <a:pt x="1" y="1873"/>
                    <a:pt x="1" y="2062"/>
                  </a:cubicBezTo>
                  <a:lnTo>
                    <a:pt x="1" y="11922"/>
                  </a:lnTo>
                  <a:cubicBezTo>
                    <a:pt x="1" y="14520"/>
                    <a:pt x="1309" y="16966"/>
                    <a:pt x="3471" y="18407"/>
                  </a:cubicBezTo>
                  <a:lnTo>
                    <a:pt x="7130" y="20834"/>
                  </a:lnTo>
                  <a:cubicBezTo>
                    <a:pt x="7329" y="20967"/>
                    <a:pt x="7566" y="21033"/>
                    <a:pt x="7806" y="21033"/>
                  </a:cubicBezTo>
                  <a:cubicBezTo>
                    <a:pt x="8045" y="21033"/>
                    <a:pt x="8287" y="20967"/>
                    <a:pt x="8496" y="20834"/>
                  </a:cubicBezTo>
                  <a:lnTo>
                    <a:pt x="12136" y="18407"/>
                  </a:lnTo>
                  <a:cubicBezTo>
                    <a:pt x="14317" y="16947"/>
                    <a:pt x="15625" y="14520"/>
                    <a:pt x="15625" y="11903"/>
                  </a:cubicBezTo>
                  <a:lnTo>
                    <a:pt x="15625" y="2062"/>
                  </a:lnTo>
                  <a:cubicBezTo>
                    <a:pt x="15625" y="1873"/>
                    <a:pt x="15473" y="1702"/>
                    <a:pt x="15303" y="1664"/>
                  </a:cubicBezTo>
                  <a:lnTo>
                    <a:pt x="7889" y="15"/>
                  </a:lnTo>
                  <a:cubicBezTo>
                    <a:pt x="7860" y="5"/>
                    <a:pt x="7832" y="0"/>
                    <a:pt x="780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2" name="Google Shape;746;p36"/>
            <p:cNvSpPr/>
            <p:nvPr/>
          </p:nvSpPr>
          <p:spPr>
            <a:xfrm>
              <a:off x="4827638" y="4290275"/>
              <a:ext cx="308150" cy="438400"/>
            </a:xfrm>
            <a:custGeom>
              <a:avLst/>
              <a:gdLst/>
              <a:ahLst/>
              <a:cxnLst/>
              <a:rect l="l" t="t" r="r" b="b"/>
              <a:pathLst>
                <a:path w="12326" h="17536" extrusionOk="0">
                  <a:moveTo>
                    <a:pt x="6182" y="830"/>
                  </a:moveTo>
                  <a:lnTo>
                    <a:pt x="11510" y="2025"/>
                  </a:lnTo>
                  <a:lnTo>
                    <a:pt x="11510" y="10216"/>
                  </a:lnTo>
                  <a:cubicBezTo>
                    <a:pt x="11510" y="11999"/>
                    <a:pt x="10638" y="13667"/>
                    <a:pt x="9140" y="14672"/>
                  </a:cubicBezTo>
                  <a:lnTo>
                    <a:pt x="6182" y="16644"/>
                  </a:lnTo>
                  <a:lnTo>
                    <a:pt x="3205" y="14672"/>
                  </a:lnTo>
                  <a:cubicBezTo>
                    <a:pt x="1726" y="13686"/>
                    <a:pt x="835" y="12018"/>
                    <a:pt x="835" y="10235"/>
                  </a:cubicBezTo>
                  <a:lnTo>
                    <a:pt x="835" y="10216"/>
                  </a:lnTo>
                  <a:lnTo>
                    <a:pt x="835" y="2025"/>
                  </a:lnTo>
                  <a:lnTo>
                    <a:pt x="6182" y="830"/>
                  </a:lnTo>
                  <a:close/>
                  <a:moveTo>
                    <a:pt x="6163" y="1"/>
                  </a:moveTo>
                  <a:cubicBezTo>
                    <a:pt x="6130" y="1"/>
                    <a:pt x="6097" y="6"/>
                    <a:pt x="6068" y="15"/>
                  </a:cubicBezTo>
                  <a:lnTo>
                    <a:pt x="323" y="1286"/>
                  </a:lnTo>
                  <a:cubicBezTo>
                    <a:pt x="133" y="1323"/>
                    <a:pt x="1" y="1494"/>
                    <a:pt x="1" y="1684"/>
                  </a:cubicBezTo>
                  <a:lnTo>
                    <a:pt x="1" y="10216"/>
                  </a:lnTo>
                  <a:cubicBezTo>
                    <a:pt x="1" y="12283"/>
                    <a:pt x="1024" y="14198"/>
                    <a:pt x="2750" y="15355"/>
                  </a:cubicBezTo>
                  <a:lnTo>
                    <a:pt x="5954" y="17479"/>
                  </a:lnTo>
                  <a:cubicBezTo>
                    <a:pt x="6011" y="17517"/>
                    <a:pt x="6106" y="17536"/>
                    <a:pt x="6182" y="17536"/>
                  </a:cubicBezTo>
                  <a:cubicBezTo>
                    <a:pt x="6258" y="17536"/>
                    <a:pt x="6353" y="17517"/>
                    <a:pt x="6428" y="17479"/>
                  </a:cubicBezTo>
                  <a:lnTo>
                    <a:pt x="9614" y="15336"/>
                  </a:lnTo>
                  <a:cubicBezTo>
                    <a:pt x="11321" y="14198"/>
                    <a:pt x="12325" y="12264"/>
                    <a:pt x="12325" y="10216"/>
                  </a:cubicBezTo>
                  <a:lnTo>
                    <a:pt x="12325" y="1684"/>
                  </a:lnTo>
                  <a:cubicBezTo>
                    <a:pt x="12325" y="1494"/>
                    <a:pt x="12193" y="1323"/>
                    <a:pt x="12003" y="1286"/>
                  </a:cubicBezTo>
                  <a:lnTo>
                    <a:pt x="6258" y="15"/>
                  </a:lnTo>
                  <a:cubicBezTo>
                    <a:pt x="6229" y="6"/>
                    <a:pt x="6196" y="1"/>
                    <a:pt x="616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3" name="Google Shape;747;p36"/>
            <p:cNvSpPr/>
            <p:nvPr/>
          </p:nvSpPr>
          <p:spPr>
            <a:xfrm>
              <a:off x="5007413" y="4341225"/>
              <a:ext cx="91400" cy="34775"/>
            </a:xfrm>
            <a:custGeom>
              <a:avLst/>
              <a:gdLst/>
              <a:ahLst/>
              <a:cxnLst/>
              <a:rect l="l" t="t" r="r" b="b"/>
              <a:pathLst>
                <a:path w="3656" h="1391" extrusionOk="0">
                  <a:moveTo>
                    <a:pt x="587" y="1"/>
                  </a:moveTo>
                  <a:cubicBezTo>
                    <a:pt x="133" y="1"/>
                    <a:pt x="1" y="677"/>
                    <a:pt x="470" y="821"/>
                  </a:cubicBezTo>
                  <a:lnTo>
                    <a:pt x="489" y="821"/>
                  </a:lnTo>
                  <a:cubicBezTo>
                    <a:pt x="3125" y="1390"/>
                    <a:pt x="3011" y="1390"/>
                    <a:pt x="3087" y="1390"/>
                  </a:cubicBezTo>
                  <a:cubicBezTo>
                    <a:pt x="3580" y="1390"/>
                    <a:pt x="3655" y="670"/>
                    <a:pt x="3181" y="575"/>
                  </a:cubicBezTo>
                  <a:lnTo>
                    <a:pt x="660" y="6"/>
                  </a:lnTo>
                  <a:cubicBezTo>
                    <a:pt x="635" y="2"/>
                    <a:pt x="611" y="1"/>
                    <a:pt x="5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4" name="Google Shape;748;p36"/>
            <p:cNvSpPr/>
            <p:nvPr/>
          </p:nvSpPr>
          <p:spPr>
            <a:xfrm>
              <a:off x="4910113" y="4396350"/>
              <a:ext cx="143675" cy="207650"/>
            </a:xfrm>
            <a:custGeom>
              <a:avLst/>
              <a:gdLst/>
              <a:ahLst/>
              <a:cxnLst/>
              <a:rect l="l" t="t" r="r" b="b"/>
              <a:pathLst>
                <a:path w="5747" h="8306" extrusionOk="0">
                  <a:moveTo>
                    <a:pt x="2883" y="906"/>
                  </a:moveTo>
                  <a:cubicBezTo>
                    <a:pt x="3499" y="906"/>
                    <a:pt x="4115" y="1318"/>
                    <a:pt x="4115" y="2143"/>
                  </a:cubicBezTo>
                  <a:lnTo>
                    <a:pt x="4115" y="2541"/>
                  </a:lnTo>
                  <a:lnTo>
                    <a:pt x="1650" y="2541"/>
                  </a:lnTo>
                  <a:lnTo>
                    <a:pt x="1650" y="2143"/>
                  </a:lnTo>
                  <a:cubicBezTo>
                    <a:pt x="1650" y="1318"/>
                    <a:pt x="2267" y="906"/>
                    <a:pt x="2883" y="906"/>
                  </a:cubicBezTo>
                  <a:close/>
                  <a:moveTo>
                    <a:pt x="4931" y="3376"/>
                  </a:moveTo>
                  <a:lnTo>
                    <a:pt x="4931" y="7471"/>
                  </a:lnTo>
                  <a:lnTo>
                    <a:pt x="816" y="7471"/>
                  </a:lnTo>
                  <a:lnTo>
                    <a:pt x="816" y="3376"/>
                  </a:lnTo>
                  <a:close/>
                  <a:moveTo>
                    <a:pt x="2883" y="1"/>
                  </a:moveTo>
                  <a:cubicBezTo>
                    <a:pt x="1707" y="1"/>
                    <a:pt x="778" y="968"/>
                    <a:pt x="816" y="2143"/>
                  </a:cubicBezTo>
                  <a:lnTo>
                    <a:pt x="816" y="2541"/>
                  </a:lnTo>
                  <a:lnTo>
                    <a:pt x="418" y="2541"/>
                  </a:lnTo>
                  <a:cubicBezTo>
                    <a:pt x="190" y="2541"/>
                    <a:pt x="1" y="2731"/>
                    <a:pt x="1" y="2959"/>
                  </a:cubicBezTo>
                  <a:lnTo>
                    <a:pt x="1" y="7889"/>
                  </a:lnTo>
                  <a:cubicBezTo>
                    <a:pt x="1" y="8116"/>
                    <a:pt x="190" y="8306"/>
                    <a:pt x="418" y="8306"/>
                  </a:cubicBezTo>
                  <a:lnTo>
                    <a:pt x="5348" y="8306"/>
                  </a:lnTo>
                  <a:cubicBezTo>
                    <a:pt x="5575" y="8287"/>
                    <a:pt x="5746" y="8116"/>
                    <a:pt x="5746" y="7889"/>
                  </a:cubicBezTo>
                  <a:lnTo>
                    <a:pt x="5746" y="2959"/>
                  </a:lnTo>
                  <a:cubicBezTo>
                    <a:pt x="5746" y="2731"/>
                    <a:pt x="5575" y="2541"/>
                    <a:pt x="5348" y="2541"/>
                  </a:cubicBezTo>
                  <a:lnTo>
                    <a:pt x="4931" y="2541"/>
                  </a:lnTo>
                  <a:lnTo>
                    <a:pt x="4931" y="2143"/>
                  </a:lnTo>
                  <a:cubicBezTo>
                    <a:pt x="4969" y="968"/>
                    <a:pt x="4040" y="1"/>
                    <a:pt x="28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125" name="Google Shape;749;p36"/>
            <p:cNvSpPr/>
            <p:nvPr/>
          </p:nvSpPr>
          <p:spPr>
            <a:xfrm>
              <a:off x="4971738" y="4501075"/>
              <a:ext cx="20425" cy="60850"/>
            </a:xfrm>
            <a:custGeom>
              <a:avLst/>
              <a:gdLst/>
              <a:ahLst/>
              <a:cxnLst/>
              <a:rect l="l" t="t" r="r" b="b"/>
              <a:pathLst>
                <a:path w="817" h="2434" extrusionOk="0">
                  <a:moveTo>
                    <a:pt x="387" y="1"/>
                  </a:moveTo>
                  <a:cubicBezTo>
                    <a:pt x="173" y="1"/>
                    <a:pt x="1" y="183"/>
                    <a:pt x="1" y="400"/>
                  </a:cubicBezTo>
                  <a:lnTo>
                    <a:pt x="1" y="2050"/>
                  </a:lnTo>
                  <a:cubicBezTo>
                    <a:pt x="20" y="2306"/>
                    <a:pt x="214" y="2434"/>
                    <a:pt x="408" y="2434"/>
                  </a:cubicBezTo>
                  <a:cubicBezTo>
                    <a:pt x="603" y="2434"/>
                    <a:pt x="797" y="2306"/>
                    <a:pt x="816" y="2050"/>
                  </a:cubicBezTo>
                  <a:lnTo>
                    <a:pt x="816" y="400"/>
                  </a:lnTo>
                  <a:cubicBezTo>
                    <a:pt x="816" y="173"/>
                    <a:pt x="645" y="2"/>
                    <a:pt x="418" y="2"/>
                  </a:cubicBezTo>
                  <a:cubicBezTo>
                    <a:pt x="407" y="1"/>
                    <a:pt x="397" y="1"/>
                    <a:pt x="38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2494726" y="1767558"/>
            <a:ext cx="23307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Aplicaciones web </a:t>
            </a:r>
            <a:r>
              <a:rPr lang="es-AR" sz="1200" dirty="0" err="1" smtClean="0"/>
              <a:t>FullStack</a:t>
            </a:r>
            <a:r>
              <a:rPr lang="es-AR" sz="1200" dirty="0" smtClean="0"/>
              <a:t> usando como </a:t>
            </a:r>
            <a:r>
              <a:rPr lang="es-AR" sz="1200" dirty="0" err="1" smtClean="0"/>
              <a:t>backend</a:t>
            </a:r>
            <a:r>
              <a:rPr lang="es-AR" sz="1200" dirty="0" smtClean="0"/>
              <a:t> </a:t>
            </a:r>
            <a:r>
              <a:rPr lang="es-AR" sz="1200" dirty="0" err="1" smtClean="0"/>
              <a:t>Flask</a:t>
            </a:r>
            <a:r>
              <a:rPr lang="es-AR" sz="1200" dirty="0" smtClean="0"/>
              <a:t>, Django, </a:t>
            </a:r>
            <a:r>
              <a:rPr lang="es-AR" sz="1200" dirty="0" err="1" smtClean="0"/>
              <a:t>SQLAlchemy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3" name="Google Shape;713;p3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8892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Automatización de </a:t>
            </a:r>
            <a:r>
              <a:rPr lang="es-AR" sz="1200" dirty="0" err="1" smtClean="0"/>
              <a:t>testing</a:t>
            </a:r>
            <a:r>
              <a:rPr lang="es-AR" sz="1200" dirty="0" smtClean="0"/>
              <a:t> y funcionalidades. </a:t>
            </a:r>
            <a:r>
              <a:rPr lang="es-AR" sz="1200" dirty="0" err="1" smtClean="0"/>
              <a:t>Selenium</a:t>
            </a:r>
            <a:r>
              <a:rPr lang="es-AR" sz="1200" dirty="0" smtClean="0"/>
              <a:t>, </a:t>
            </a:r>
            <a:r>
              <a:rPr lang="es-AR" sz="1200" dirty="0" err="1" smtClean="0"/>
              <a:t>beautifull</a:t>
            </a:r>
            <a:r>
              <a:rPr lang="es-AR" sz="1200" dirty="0" smtClean="0"/>
              <a:t> </a:t>
            </a:r>
            <a:r>
              <a:rPr lang="es-AR" sz="1200" dirty="0" err="1" smtClean="0"/>
              <a:t>soup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4947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Desarrollo Web</a:t>
            </a:r>
            <a:endParaRPr lang="es-AR" sz="1600" dirty="0"/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55962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err="1" smtClean="0"/>
              <a:t>Testing</a:t>
            </a:r>
            <a:r>
              <a:rPr lang="es-AR" sz="1600" dirty="0" smtClean="0"/>
              <a:t> y QA</a:t>
            </a:r>
            <a:endParaRPr lang="es-AR" sz="1600" dirty="0"/>
          </a:p>
        </p:txBody>
      </p:sp>
      <p:sp>
        <p:nvSpPr>
          <p:cNvPr id="716" name="Google Shape;716;p36"/>
          <p:cNvSpPr txBox="1">
            <a:spLocks noGrp="1"/>
          </p:cNvSpPr>
          <p:nvPr>
            <p:ph type="subTitle" idx="5"/>
          </p:nvPr>
        </p:nvSpPr>
        <p:spPr>
          <a:xfrm>
            <a:off x="5596218" y="3371329"/>
            <a:ext cx="2600010" cy="8923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Programación de microcontroladores ESP32, </a:t>
            </a:r>
            <a:r>
              <a:rPr lang="es-AR" sz="1200" dirty="0" err="1" smtClean="0"/>
              <a:t>Raspberry</a:t>
            </a:r>
            <a:r>
              <a:rPr lang="es-AR" sz="1200" dirty="0" smtClean="0"/>
              <a:t> Pi Pico, STM,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7" name="Google Shape;717;p36"/>
          <p:cNvSpPr txBox="1">
            <a:spLocks noGrp="1"/>
          </p:cNvSpPr>
          <p:nvPr>
            <p:ph type="subTitle" idx="6"/>
          </p:nvPr>
        </p:nvSpPr>
        <p:spPr>
          <a:xfrm>
            <a:off x="2494714" y="3371333"/>
            <a:ext cx="2467924" cy="8923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ETL, Extraer, Procesar, Almacenar y Analizar datos. Pandas, </a:t>
            </a:r>
            <a:r>
              <a:rPr lang="es-AR" sz="1200" dirty="0" err="1" smtClean="0"/>
              <a:t>NumPy</a:t>
            </a:r>
            <a:r>
              <a:rPr lang="es-AR" sz="1200" dirty="0" smtClean="0"/>
              <a:t>, </a:t>
            </a:r>
            <a:r>
              <a:rPr lang="es-AR" sz="1200" dirty="0" err="1" smtClean="0"/>
              <a:t>MatPlotLib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494714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Big Data</a:t>
            </a:r>
            <a:endParaRPr lang="es-AR" sz="1600" dirty="0"/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5596214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Electrónica</a:t>
            </a:r>
            <a:endParaRPr lang="es-AR" sz="1600" dirty="0"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¿Por que Python?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4" name="Google Shape;724;p36"/>
          <p:cNvGrpSpPr/>
          <p:nvPr/>
        </p:nvGrpSpPr>
        <p:grpSpPr>
          <a:xfrm>
            <a:off x="1877956" y="1732523"/>
            <a:ext cx="365741" cy="365755"/>
            <a:chOff x="5165638" y="1291400"/>
            <a:chExt cx="431400" cy="431875"/>
          </a:xfrm>
        </p:grpSpPr>
        <p:sp>
          <p:nvSpPr>
            <p:cNvPr id="725" name="Google Shape;725;p36"/>
            <p:cNvSpPr/>
            <p:nvPr/>
          </p:nvSpPr>
          <p:spPr>
            <a:xfrm>
              <a:off x="5173688" y="1299925"/>
              <a:ext cx="414800" cy="252700"/>
            </a:xfrm>
            <a:custGeom>
              <a:avLst/>
              <a:gdLst/>
              <a:ahLst/>
              <a:cxnLst/>
              <a:rect l="l" t="t" r="r" b="b"/>
              <a:pathLst>
                <a:path w="16592" h="10108" extrusionOk="0">
                  <a:moveTo>
                    <a:pt x="8998" y="1"/>
                  </a:moveTo>
                  <a:cubicBezTo>
                    <a:pt x="8970" y="1"/>
                    <a:pt x="8941" y="1"/>
                    <a:pt x="8912" y="1"/>
                  </a:cubicBezTo>
                  <a:cubicBezTo>
                    <a:pt x="6789" y="20"/>
                    <a:pt x="4911" y="1423"/>
                    <a:pt x="4324" y="3471"/>
                  </a:cubicBezTo>
                  <a:cubicBezTo>
                    <a:pt x="4039" y="3395"/>
                    <a:pt x="3755" y="3376"/>
                    <a:pt x="3470" y="3376"/>
                  </a:cubicBezTo>
                  <a:cubicBezTo>
                    <a:pt x="1612" y="3376"/>
                    <a:pt x="0" y="4874"/>
                    <a:pt x="0" y="6752"/>
                  </a:cubicBezTo>
                  <a:cubicBezTo>
                    <a:pt x="0" y="8610"/>
                    <a:pt x="1612" y="10108"/>
                    <a:pt x="3470" y="10108"/>
                  </a:cubicBezTo>
                  <a:lnTo>
                    <a:pt x="13122" y="10108"/>
                  </a:lnTo>
                  <a:cubicBezTo>
                    <a:pt x="14980" y="10108"/>
                    <a:pt x="16592" y="8610"/>
                    <a:pt x="16592" y="6752"/>
                  </a:cubicBezTo>
                  <a:cubicBezTo>
                    <a:pt x="16592" y="5045"/>
                    <a:pt x="15245" y="3642"/>
                    <a:pt x="13596" y="3395"/>
                  </a:cubicBezTo>
                  <a:lnTo>
                    <a:pt x="13596" y="3376"/>
                  </a:lnTo>
                  <a:cubicBezTo>
                    <a:pt x="12960" y="1375"/>
                    <a:pt x="11105" y="1"/>
                    <a:pt x="899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26" name="Google Shape;726;p36"/>
            <p:cNvSpPr/>
            <p:nvPr/>
          </p:nvSpPr>
          <p:spPr>
            <a:xfrm>
              <a:off x="5313538" y="1485300"/>
              <a:ext cx="135125" cy="229450"/>
            </a:xfrm>
            <a:custGeom>
              <a:avLst/>
              <a:gdLst/>
              <a:ahLst/>
              <a:cxnLst/>
              <a:rect l="l" t="t" r="r" b="b"/>
              <a:pathLst>
                <a:path w="5405" h="9178" extrusionOk="0">
                  <a:moveTo>
                    <a:pt x="2693" y="0"/>
                  </a:moveTo>
                  <a:lnTo>
                    <a:pt x="0" y="4039"/>
                  </a:lnTo>
                  <a:lnTo>
                    <a:pt x="1688" y="4039"/>
                  </a:lnTo>
                  <a:lnTo>
                    <a:pt x="1688" y="9178"/>
                  </a:lnTo>
                  <a:lnTo>
                    <a:pt x="3717" y="9178"/>
                  </a:lnTo>
                  <a:lnTo>
                    <a:pt x="3717" y="4039"/>
                  </a:lnTo>
                  <a:lnTo>
                    <a:pt x="5404" y="4039"/>
                  </a:lnTo>
                  <a:lnTo>
                    <a:pt x="26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27" name="Google Shape;727;p36"/>
            <p:cNvSpPr/>
            <p:nvPr/>
          </p:nvSpPr>
          <p:spPr>
            <a:xfrm>
              <a:off x="5406438" y="1426525"/>
              <a:ext cx="19925" cy="16650"/>
            </a:xfrm>
            <a:custGeom>
              <a:avLst/>
              <a:gdLst/>
              <a:ahLst/>
              <a:cxnLst/>
              <a:rect l="l" t="t" r="r" b="b"/>
              <a:pathLst>
                <a:path w="797" h="666" extrusionOk="0">
                  <a:moveTo>
                    <a:pt x="437" y="0"/>
                  </a:moveTo>
                  <a:cubicBezTo>
                    <a:pt x="133" y="0"/>
                    <a:pt x="1" y="360"/>
                    <a:pt x="209" y="569"/>
                  </a:cubicBezTo>
                  <a:cubicBezTo>
                    <a:pt x="282" y="635"/>
                    <a:pt x="368" y="665"/>
                    <a:pt x="451" y="665"/>
                  </a:cubicBezTo>
                  <a:cubicBezTo>
                    <a:pt x="630" y="665"/>
                    <a:pt x="797" y="529"/>
                    <a:pt x="797" y="322"/>
                  </a:cubicBezTo>
                  <a:cubicBezTo>
                    <a:pt x="778" y="133"/>
                    <a:pt x="645" y="0"/>
                    <a:pt x="4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28" name="Google Shape;728;p36"/>
            <p:cNvSpPr/>
            <p:nvPr/>
          </p:nvSpPr>
          <p:spPr>
            <a:xfrm>
              <a:off x="5165638" y="1291400"/>
              <a:ext cx="431400" cy="431875"/>
            </a:xfrm>
            <a:custGeom>
              <a:avLst/>
              <a:gdLst/>
              <a:ahLst/>
              <a:cxnLst/>
              <a:rect l="l" t="t" r="r" b="b"/>
              <a:pathLst>
                <a:path w="17256" h="17275" extrusionOk="0">
                  <a:moveTo>
                    <a:pt x="9287" y="680"/>
                  </a:moveTo>
                  <a:cubicBezTo>
                    <a:pt x="10957" y="680"/>
                    <a:pt x="12629" y="1572"/>
                    <a:pt x="13425" y="3376"/>
                  </a:cubicBezTo>
                  <a:cubicBezTo>
                    <a:pt x="12439" y="3376"/>
                    <a:pt x="11491" y="3774"/>
                    <a:pt x="10808" y="4457"/>
                  </a:cubicBezTo>
                  <a:cubicBezTo>
                    <a:pt x="10522" y="4700"/>
                    <a:pt x="10754" y="5062"/>
                    <a:pt x="11024" y="5062"/>
                  </a:cubicBezTo>
                  <a:cubicBezTo>
                    <a:pt x="11111" y="5062"/>
                    <a:pt x="11203" y="5024"/>
                    <a:pt x="11282" y="4931"/>
                  </a:cubicBezTo>
                  <a:cubicBezTo>
                    <a:pt x="11851" y="4362"/>
                    <a:pt x="12609" y="4040"/>
                    <a:pt x="13406" y="4040"/>
                  </a:cubicBezTo>
                  <a:cubicBezTo>
                    <a:pt x="13558" y="4040"/>
                    <a:pt x="13709" y="4059"/>
                    <a:pt x="13842" y="4078"/>
                  </a:cubicBezTo>
                  <a:cubicBezTo>
                    <a:pt x="15378" y="4248"/>
                    <a:pt x="16553" y="5538"/>
                    <a:pt x="16591" y="7093"/>
                  </a:cubicBezTo>
                  <a:cubicBezTo>
                    <a:pt x="16591" y="8723"/>
                    <a:pt x="15169" y="10126"/>
                    <a:pt x="13444" y="10126"/>
                  </a:cubicBezTo>
                  <a:lnTo>
                    <a:pt x="10600" y="10126"/>
                  </a:lnTo>
                  <a:lnTo>
                    <a:pt x="8912" y="7567"/>
                  </a:lnTo>
                  <a:cubicBezTo>
                    <a:pt x="8836" y="7472"/>
                    <a:pt x="8727" y="7424"/>
                    <a:pt x="8620" y="7424"/>
                  </a:cubicBezTo>
                  <a:cubicBezTo>
                    <a:pt x="8514" y="7424"/>
                    <a:pt x="8409" y="7472"/>
                    <a:pt x="8343" y="7567"/>
                  </a:cubicBezTo>
                  <a:lnTo>
                    <a:pt x="6637" y="10126"/>
                  </a:lnTo>
                  <a:lnTo>
                    <a:pt x="3792" y="10126"/>
                  </a:lnTo>
                  <a:cubicBezTo>
                    <a:pt x="2105" y="10126"/>
                    <a:pt x="664" y="8723"/>
                    <a:pt x="664" y="7093"/>
                  </a:cubicBezTo>
                  <a:cubicBezTo>
                    <a:pt x="664" y="5443"/>
                    <a:pt x="2086" y="4040"/>
                    <a:pt x="3792" y="4040"/>
                  </a:cubicBezTo>
                  <a:cubicBezTo>
                    <a:pt x="4608" y="4059"/>
                    <a:pt x="5366" y="4362"/>
                    <a:pt x="5935" y="4931"/>
                  </a:cubicBezTo>
                  <a:cubicBezTo>
                    <a:pt x="6009" y="5024"/>
                    <a:pt x="6099" y="5062"/>
                    <a:pt x="6185" y="5062"/>
                  </a:cubicBezTo>
                  <a:cubicBezTo>
                    <a:pt x="6452" y="5062"/>
                    <a:pt x="6695" y="4700"/>
                    <a:pt x="6409" y="4457"/>
                  </a:cubicBezTo>
                  <a:cubicBezTo>
                    <a:pt x="6030" y="4078"/>
                    <a:pt x="5556" y="3793"/>
                    <a:pt x="5044" y="3604"/>
                  </a:cubicBezTo>
                  <a:cubicBezTo>
                    <a:pt x="5782" y="1662"/>
                    <a:pt x="7534" y="680"/>
                    <a:pt x="9287" y="680"/>
                  </a:cubicBezTo>
                  <a:close/>
                  <a:moveTo>
                    <a:pt x="8628" y="8363"/>
                  </a:moveTo>
                  <a:lnTo>
                    <a:pt x="10694" y="11473"/>
                  </a:lnTo>
                  <a:lnTo>
                    <a:pt x="9633" y="11473"/>
                  </a:lnTo>
                  <a:cubicBezTo>
                    <a:pt x="9443" y="11473"/>
                    <a:pt x="9291" y="11624"/>
                    <a:pt x="9291" y="11795"/>
                  </a:cubicBezTo>
                  <a:lnTo>
                    <a:pt x="9291" y="16592"/>
                  </a:lnTo>
                  <a:lnTo>
                    <a:pt x="7945" y="16592"/>
                  </a:lnTo>
                  <a:lnTo>
                    <a:pt x="7945" y="11795"/>
                  </a:lnTo>
                  <a:cubicBezTo>
                    <a:pt x="7945" y="11624"/>
                    <a:pt x="7793" y="11473"/>
                    <a:pt x="7604" y="11473"/>
                  </a:cubicBezTo>
                  <a:lnTo>
                    <a:pt x="6561" y="11473"/>
                  </a:lnTo>
                  <a:lnTo>
                    <a:pt x="8628" y="8363"/>
                  </a:lnTo>
                  <a:close/>
                  <a:moveTo>
                    <a:pt x="9298" y="1"/>
                  </a:moveTo>
                  <a:cubicBezTo>
                    <a:pt x="7268" y="1"/>
                    <a:pt x="5241" y="1143"/>
                    <a:pt x="4418" y="3433"/>
                  </a:cubicBezTo>
                  <a:cubicBezTo>
                    <a:pt x="4210" y="3395"/>
                    <a:pt x="4001" y="3376"/>
                    <a:pt x="3811" y="3376"/>
                  </a:cubicBezTo>
                  <a:cubicBezTo>
                    <a:pt x="1801" y="3376"/>
                    <a:pt x="0" y="5007"/>
                    <a:pt x="0" y="7093"/>
                  </a:cubicBezTo>
                  <a:cubicBezTo>
                    <a:pt x="0" y="9159"/>
                    <a:pt x="1801" y="10790"/>
                    <a:pt x="3811" y="10790"/>
                  </a:cubicBezTo>
                  <a:lnTo>
                    <a:pt x="6200" y="10790"/>
                  </a:lnTo>
                  <a:lnTo>
                    <a:pt x="5651" y="11624"/>
                  </a:lnTo>
                  <a:cubicBezTo>
                    <a:pt x="5499" y="11833"/>
                    <a:pt x="5651" y="12136"/>
                    <a:pt x="5916" y="12136"/>
                  </a:cubicBezTo>
                  <a:lnTo>
                    <a:pt x="7262" y="12136"/>
                  </a:lnTo>
                  <a:lnTo>
                    <a:pt x="7262" y="16934"/>
                  </a:lnTo>
                  <a:cubicBezTo>
                    <a:pt x="7262" y="17123"/>
                    <a:pt x="7414" y="17256"/>
                    <a:pt x="7604" y="17275"/>
                  </a:cubicBezTo>
                  <a:lnTo>
                    <a:pt x="9633" y="17275"/>
                  </a:lnTo>
                  <a:cubicBezTo>
                    <a:pt x="9803" y="17256"/>
                    <a:pt x="9955" y="17123"/>
                    <a:pt x="9955" y="16934"/>
                  </a:cubicBezTo>
                  <a:lnTo>
                    <a:pt x="9955" y="12136"/>
                  </a:lnTo>
                  <a:lnTo>
                    <a:pt x="11320" y="12136"/>
                  </a:lnTo>
                  <a:cubicBezTo>
                    <a:pt x="11328" y="12137"/>
                    <a:pt x="11336" y="12137"/>
                    <a:pt x="11344" y="12137"/>
                  </a:cubicBezTo>
                  <a:cubicBezTo>
                    <a:pt x="11595" y="12137"/>
                    <a:pt x="11752" y="11845"/>
                    <a:pt x="11605" y="11624"/>
                  </a:cubicBezTo>
                  <a:lnTo>
                    <a:pt x="11055" y="10790"/>
                  </a:lnTo>
                  <a:lnTo>
                    <a:pt x="13444" y="10790"/>
                  </a:lnTo>
                  <a:cubicBezTo>
                    <a:pt x="15454" y="10790"/>
                    <a:pt x="17255" y="9159"/>
                    <a:pt x="17255" y="7093"/>
                  </a:cubicBezTo>
                  <a:cubicBezTo>
                    <a:pt x="17217" y="5310"/>
                    <a:pt x="15947" y="3793"/>
                    <a:pt x="14202" y="3452"/>
                  </a:cubicBezTo>
                  <a:cubicBezTo>
                    <a:pt x="13376" y="1153"/>
                    <a:pt x="11335" y="1"/>
                    <a:pt x="92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3" name="Google Shape;763;p36"/>
          <p:cNvGrpSpPr/>
          <p:nvPr/>
        </p:nvGrpSpPr>
        <p:grpSpPr>
          <a:xfrm>
            <a:off x="1771664" y="1671651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4871176" y="1671651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4871176" y="3258876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1771664" y="3258876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grpSp>
        <p:nvGrpSpPr>
          <p:cNvPr id="68" name="Google Shape;2849;p50"/>
          <p:cNvGrpSpPr/>
          <p:nvPr/>
        </p:nvGrpSpPr>
        <p:grpSpPr>
          <a:xfrm>
            <a:off x="5020016" y="1752129"/>
            <a:ext cx="277964" cy="365759"/>
            <a:chOff x="5162788" y="3252750"/>
            <a:chExt cx="343250" cy="453400"/>
          </a:xfrm>
        </p:grpSpPr>
        <p:sp>
          <p:nvSpPr>
            <p:cNvPr id="69" name="Google Shape;2850;p50"/>
            <p:cNvSpPr/>
            <p:nvPr/>
          </p:nvSpPr>
          <p:spPr>
            <a:xfrm>
              <a:off x="5356663" y="3536450"/>
              <a:ext cx="138450" cy="160725"/>
            </a:xfrm>
            <a:custGeom>
              <a:avLst/>
              <a:gdLst/>
              <a:ahLst/>
              <a:cxnLst/>
              <a:rect l="l" t="t" r="r" b="b"/>
              <a:pathLst>
                <a:path w="5538" h="6429" extrusionOk="0">
                  <a:moveTo>
                    <a:pt x="2466" y="0"/>
                  </a:moveTo>
                  <a:lnTo>
                    <a:pt x="1" y="1385"/>
                  </a:lnTo>
                  <a:lnTo>
                    <a:pt x="3072" y="6428"/>
                  </a:lnTo>
                  <a:lnTo>
                    <a:pt x="3603" y="4494"/>
                  </a:lnTo>
                  <a:lnTo>
                    <a:pt x="5537" y="5006"/>
                  </a:lnTo>
                  <a:lnTo>
                    <a:pt x="246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0" name="Google Shape;2851;p50"/>
            <p:cNvSpPr/>
            <p:nvPr/>
          </p:nvSpPr>
          <p:spPr>
            <a:xfrm>
              <a:off x="5178888" y="3537400"/>
              <a:ext cx="133250" cy="160250"/>
            </a:xfrm>
            <a:custGeom>
              <a:avLst/>
              <a:gdLst/>
              <a:ahLst/>
              <a:cxnLst/>
              <a:rect l="l" t="t" r="r" b="b"/>
              <a:pathLst>
                <a:path w="5330" h="6410" extrusionOk="0">
                  <a:moveTo>
                    <a:pt x="2845" y="0"/>
                  </a:moveTo>
                  <a:lnTo>
                    <a:pt x="1" y="4987"/>
                  </a:lnTo>
                  <a:lnTo>
                    <a:pt x="1935" y="4475"/>
                  </a:lnTo>
                  <a:lnTo>
                    <a:pt x="2447" y="6409"/>
                  </a:lnTo>
                  <a:lnTo>
                    <a:pt x="5329" y="1347"/>
                  </a:lnTo>
                  <a:lnTo>
                    <a:pt x="28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1" name="Google Shape;2852;p50"/>
            <p:cNvSpPr/>
            <p:nvPr/>
          </p:nvSpPr>
          <p:spPr>
            <a:xfrm>
              <a:off x="5172738" y="3261975"/>
              <a:ext cx="322375" cy="318175"/>
            </a:xfrm>
            <a:custGeom>
              <a:avLst/>
              <a:gdLst/>
              <a:ahLst/>
              <a:cxnLst/>
              <a:rect l="l" t="t" r="r" b="b"/>
              <a:pathLst>
                <a:path w="12895" h="12727" extrusionOk="0">
                  <a:moveTo>
                    <a:pt x="6419" y="1"/>
                  </a:moveTo>
                  <a:cubicBezTo>
                    <a:pt x="6253" y="1"/>
                    <a:pt x="6087" y="58"/>
                    <a:pt x="5954" y="171"/>
                  </a:cubicBezTo>
                  <a:lnTo>
                    <a:pt x="4760" y="1214"/>
                  </a:lnTo>
                  <a:cubicBezTo>
                    <a:pt x="4627" y="1309"/>
                    <a:pt x="4475" y="1385"/>
                    <a:pt x="4305" y="1385"/>
                  </a:cubicBezTo>
                  <a:lnTo>
                    <a:pt x="2731" y="1385"/>
                  </a:lnTo>
                  <a:cubicBezTo>
                    <a:pt x="2390" y="1385"/>
                    <a:pt x="2086" y="1631"/>
                    <a:pt x="2029" y="1973"/>
                  </a:cubicBezTo>
                  <a:lnTo>
                    <a:pt x="1745" y="3528"/>
                  </a:lnTo>
                  <a:cubicBezTo>
                    <a:pt x="1726" y="3679"/>
                    <a:pt x="1631" y="3831"/>
                    <a:pt x="1517" y="3945"/>
                  </a:cubicBezTo>
                  <a:lnTo>
                    <a:pt x="323" y="4969"/>
                  </a:lnTo>
                  <a:cubicBezTo>
                    <a:pt x="57" y="5196"/>
                    <a:pt x="0" y="5594"/>
                    <a:pt x="171" y="5898"/>
                  </a:cubicBezTo>
                  <a:lnTo>
                    <a:pt x="949" y="7263"/>
                  </a:lnTo>
                  <a:cubicBezTo>
                    <a:pt x="1043" y="7415"/>
                    <a:pt x="1062" y="7585"/>
                    <a:pt x="1024" y="7756"/>
                  </a:cubicBezTo>
                  <a:lnTo>
                    <a:pt x="759" y="9311"/>
                  </a:lnTo>
                  <a:cubicBezTo>
                    <a:pt x="702" y="9671"/>
                    <a:pt x="911" y="10012"/>
                    <a:pt x="1233" y="10126"/>
                  </a:cubicBezTo>
                  <a:lnTo>
                    <a:pt x="2712" y="10676"/>
                  </a:lnTo>
                  <a:cubicBezTo>
                    <a:pt x="2864" y="10733"/>
                    <a:pt x="2996" y="10847"/>
                    <a:pt x="3091" y="10998"/>
                  </a:cubicBezTo>
                  <a:lnTo>
                    <a:pt x="3091" y="11017"/>
                  </a:lnTo>
                  <a:lnTo>
                    <a:pt x="3850" y="12345"/>
                  </a:lnTo>
                  <a:cubicBezTo>
                    <a:pt x="3979" y="12575"/>
                    <a:pt x="4230" y="12707"/>
                    <a:pt x="4484" y="12707"/>
                  </a:cubicBezTo>
                  <a:cubicBezTo>
                    <a:pt x="4564" y="12707"/>
                    <a:pt x="4645" y="12694"/>
                    <a:pt x="4722" y="12667"/>
                  </a:cubicBezTo>
                  <a:lnTo>
                    <a:pt x="5575" y="12364"/>
                  </a:lnTo>
                  <a:lnTo>
                    <a:pt x="6182" y="12155"/>
                  </a:lnTo>
                  <a:cubicBezTo>
                    <a:pt x="6258" y="12117"/>
                    <a:pt x="6343" y="12098"/>
                    <a:pt x="6428" y="12098"/>
                  </a:cubicBezTo>
                  <a:cubicBezTo>
                    <a:pt x="6514" y="12098"/>
                    <a:pt x="6599" y="12117"/>
                    <a:pt x="6675" y="12155"/>
                  </a:cubicBezTo>
                  <a:lnTo>
                    <a:pt x="7339" y="12383"/>
                  </a:lnTo>
                  <a:lnTo>
                    <a:pt x="8154" y="12686"/>
                  </a:lnTo>
                  <a:cubicBezTo>
                    <a:pt x="8231" y="12713"/>
                    <a:pt x="8311" y="12726"/>
                    <a:pt x="8389" y="12726"/>
                  </a:cubicBezTo>
                  <a:cubicBezTo>
                    <a:pt x="8638" y="12726"/>
                    <a:pt x="8877" y="12594"/>
                    <a:pt x="9007" y="12364"/>
                  </a:cubicBezTo>
                  <a:lnTo>
                    <a:pt x="9804" y="10979"/>
                  </a:lnTo>
                  <a:cubicBezTo>
                    <a:pt x="9879" y="10847"/>
                    <a:pt x="10012" y="10733"/>
                    <a:pt x="10164" y="10676"/>
                  </a:cubicBezTo>
                  <a:lnTo>
                    <a:pt x="11643" y="10126"/>
                  </a:lnTo>
                  <a:cubicBezTo>
                    <a:pt x="11984" y="10012"/>
                    <a:pt x="12174" y="9671"/>
                    <a:pt x="12117" y="9311"/>
                  </a:cubicBezTo>
                  <a:lnTo>
                    <a:pt x="11851" y="7756"/>
                  </a:lnTo>
                  <a:cubicBezTo>
                    <a:pt x="11814" y="7585"/>
                    <a:pt x="11851" y="7415"/>
                    <a:pt x="11927" y="7263"/>
                  </a:cubicBezTo>
                  <a:lnTo>
                    <a:pt x="12724" y="5898"/>
                  </a:lnTo>
                  <a:cubicBezTo>
                    <a:pt x="12894" y="5594"/>
                    <a:pt x="12818" y="5196"/>
                    <a:pt x="12553" y="4969"/>
                  </a:cubicBezTo>
                  <a:lnTo>
                    <a:pt x="11358" y="3945"/>
                  </a:lnTo>
                  <a:cubicBezTo>
                    <a:pt x="11226" y="3831"/>
                    <a:pt x="11150" y="3679"/>
                    <a:pt x="11112" y="3528"/>
                  </a:cubicBezTo>
                  <a:lnTo>
                    <a:pt x="10846" y="1973"/>
                  </a:lnTo>
                  <a:cubicBezTo>
                    <a:pt x="10792" y="1643"/>
                    <a:pt x="10506" y="1384"/>
                    <a:pt x="10179" y="1384"/>
                  </a:cubicBezTo>
                  <a:cubicBezTo>
                    <a:pt x="10168" y="1384"/>
                    <a:pt x="10156" y="1384"/>
                    <a:pt x="10145" y="1385"/>
                  </a:cubicBezTo>
                  <a:lnTo>
                    <a:pt x="8552" y="1385"/>
                  </a:lnTo>
                  <a:cubicBezTo>
                    <a:pt x="8381" y="1385"/>
                    <a:pt x="8211" y="1328"/>
                    <a:pt x="8078" y="1214"/>
                  </a:cubicBezTo>
                  <a:lnTo>
                    <a:pt x="6884" y="171"/>
                  </a:lnTo>
                  <a:cubicBezTo>
                    <a:pt x="6751" y="58"/>
                    <a:pt x="6585" y="1"/>
                    <a:pt x="6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2" name="Google Shape;2853;p50"/>
            <p:cNvSpPr/>
            <p:nvPr/>
          </p:nvSpPr>
          <p:spPr>
            <a:xfrm>
              <a:off x="5283188" y="3367700"/>
              <a:ext cx="101000" cy="96250"/>
            </a:xfrm>
            <a:custGeom>
              <a:avLst/>
              <a:gdLst/>
              <a:ahLst/>
              <a:cxnLst/>
              <a:rect l="l" t="t" r="r" b="b"/>
              <a:pathLst>
                <a:path w="4040" h="3850" extrusionOk="0">
                  <a:moveTo>
                    <a:pt x="2010" y="0"/>
                  </a:moveTo>
                  <a:lnTo>
                    <a:pt x="1404" y="1271"/>
                  </a:lnTo>
                  <a:lnTo>
                    <a:pt x="1" y="1479"/>
                  </a:lnTo>
                  <a:lnTo>
                    <a:pt x="1005" y="2446"/>
                  </a:lnTo>
                  <a:lnTo>
                    <a:pt x="778" y="3849"/>
                  </a:lnTo>
                  <a:lnTo>
                    <a:pt x="778" y="3849"/>
                  </a:lnTo>
                  <a:lnTo>
                    <a:pt x="2029" y="3186"/>
                  </a:lnTo>
                  <a:lnTo>
                    <a:pt x="3262" y="3849"/>
                  </a:lnTo>
                  <a:lnTo>
                    <a:pt x="3034" y="2446"/>
                  </a:lnTo>
                  <a:lnTo>
                    <a:pt x="4039" y="1479"/>
                  </a:lnTo>
                  <a:lnTo>
                    <a:pt x="2636" y="1271"/>
                  </a:lnTo>
                  <a:lnTo>
                    <a:pt x="201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3" name="Google Shape;2854;p50"/>
            <p:cNvSpPr/>
            <p:nvPr/>
          </p:nvSpPr>
          <p:spPr>
            <a:xfrm>
              <a:off x="5254263" y="3332250"/>
              <a:ext cx="20425" cy="17925"/>
            </a:xfrm>
            <a:custGeom>
              <a:avLst/>
              <a:gdLst/>
              <a:ahLst/>
              <a:cxnLst/>
              <a:rect l="l" t="t" r="r" b="b"/>
              <a:pathLst>
                <a:path w="817" h="717" extrusionOk="0">
                  <a:moveTo>
                    <a:pt x="352" y="1"/>
                  </a:moveTo>
                  <a:cubicBezTo>
                    <a:pt x="171" y="1"/>
                    <a:pt x="1" y="140"/>
                    <a:pt x="1" y="356"/>
                  </a:cubicBezTo>
                  <a:cubicBezTo>
                    <a:pt x="1" y="546"/>
                    <a:pt x="153" y="717"/>
                    <a:pt x="342" y="717"/>
                  </a:cubicBezTo>
                  <a:cubicBezTo>
                    <a:pt x="665" y="717"/>
                    <a:pt x="816" y="337"/>
                    <a:pt x="608" y="110"/>
                  </a:cubicBezTo>
                  <a:cubicBezTo>
                    <a:pt x="533" y="35"/>
                    <a:pt x="441" y="1"/>
                    <a:pt x="35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4" name="Google Shape;2855;p50"/>
            <p:cNvSpPr/>
            <p:nvPr/>
          </p:nvSpPr>
          <p:spPr>
            <a:xfrm>
              <a:off x="5162788" y="3252750"/>
              <a:ext cx="343250" cy="453400"/>
            </a:xfrm>
            <a:custGeom>
              <a:avLst/>
              <a:gdLst/>
              <a:ahLst/>
              <a:cxnLst/>
              <a:rect l="l" t="t" r="r" b="b"/>
              <a:pathLst>
                <a:path w="13730" h="18136" extrusionOk="0">
                  <a:moveTo>
                    <a:pt x="6817" y="702"/>
                  </a:moveTo>
                  <a:cubicBezTo>
                    <a:pt x="6902" y="702"/>
                    <a:pt x="6988" y="730"/>
                    <a:pt x="7054" y="787"/>
                  </a:cubicBezTo>
                  <a:lnTo>
                    <a:pt x="8268" y="1830"/>
                  </a:lnTo>
                  <a:cubicBezTo>
                    <a:pt x="8457" y="2000"/>
                    <a:pt x="8704" y="2095"/>
                    <a:pt x="8950" y="2095"/>
                  </a:cubicBezTo>
                  <a:lnTo>
                    <a:pt x="10543" y="2095"/>
                  </a:lnTo>
                  <a:cubicBezTo>
                    <a:pt x="10714" y="2095"/>
                    <a:pt x="10865" y="2228"/>
                    <a:pt x="10903" y="2399"/>
                  </a:cubicBezTo>
                  <a:lnTo>
                    <a:pt x="11169" y="3935"/>
                  </a:lnTo>
                  <a:cubicBezTo>
                    <a:pt x="11207" y="4200"/>
                    <a:pt x="11339" y="4409"/>
                    <a:pt x="11529" y="4579"/>
                  </a:cubicBezTo>
                  <a:lnTo>
                    <a:pt x="12723" y="5603"/>
                  </a:lnTo>
                  <a:cubicBezTo>
                    <a:pt x="12875" y="5717"/>
                    <a:pt x="12894" y="5907"/>
                    <a:pt x="12818" y="6077"/>
                  </a:cubicBezTo>
                  <a:lnTo>
                    <a:pt x="12022" y="7442"/>
                  </a:lnTo>
                  <a:cubicBezTo>
                    <a:pt x="11908" y="7670"/>
                    <a:pt x="11851" y="7916"/>
                    <a:pt x="11908" y="8182"/>
                  </a:cubicBezTo>
                  <a:lnTo>
                    <a:pt x="12174" y="9737"/>
                  </a:lnTo>
                  <a:cubicBezTo>
                    <a:pt x="12212" y="9907"/>
                    <a:pt x="12098" y="10097"/>
                    <a:pt x="11927" y="10154"/>
                  </a:cubicBezTo>
                  <a:lnTo>
                    <a:pt x="10467" y="10704"/>
                  </a:lnTo>
                  <a:cubicBezTo>
                    <a:pt x="10240" y="10780"/>
                    <a:pt x="10050" y="10931"/>
                    <a:pt x="9936" y="11121"/>
                  </a:cubicBezTo>
                  <a:cubicBezTo>
                    <a:pt x="9917" y="11140"/>
                    <a:pt x="9898" y="11159"/>
                    <a:pt x="9898" y="11197"/>
                  </a:cubicBezTo>
                  <a:lnTo>
                    <a:pt x="9121" y="12543"/>
                  </a:lnTo>
                  <a:cubicBezTo>
                    <a:pt x="9047" y="12661"/>
                    <a:pt x="8917" y="12733"/>
                    <a:pt x="8783" y="12733"/>
                  </a:cubicBezTo>
                  <a:cubicBezTo>
                    <a:pt x="8744" y="12733"/>
                    <a:pt x="8704" y="12727"/>
                    <a:pt x="8666" y="12714"/>
                  </a:cubicBezTo>
                  <a:lnTo>
                    <a:pt x="7206" y="12164"/>
                  </a:lnTo>
                  <a:cubicBezTo>
                    <a:pt x="7082" y="12116"/>
                    <a:pt x="6954" y="12093"/>
                    <a:pt x="6829" y="12093"/>
                  </a:cubicBezTo>
                  <a:cubicBezTo>
                    <a:pt x="6703" y="12093"/>
                    <a:pt x="6580" y="12116"/>
                    <a:pt x="6466" y="12164"/>
                  </a:cubicBezTo>
                  <a:lnTo>
                    <a:pt x="4987" y="12714"/>
                  </a:lnTo>
                  <a:cubicBezTo>
                    <a:pt x="4949" y="12727"/>
                    <a:pt x="4910" y="12733"/>
                    <a:pt x="4873" y="12733"/>
                  </a:cubicBezTo>
                  <a:cubicBezTo>
                    <a:pt x="4744" y="12733"/>
                    <a:pt x="4625" y="12661"/>
                    <a:pt x="4551" y="12543"/>
                  </a:cubicBezTo>
                  <a:lnTo>
                    <a:pt x="3831" y="11273"/>
                  </a:lnTo>
                  <a:cubicBezTo>
                    <a:pt x="3812" y="11197"/>
                    <a:pt x="3774" y="11140"/>
                    <a:pt x="3717" y="11083"/>
                  </a:cubicBezTo>
                  <a:cubicBezTo>
                    <a:pt x="3584" y="10912"/>
                    <a:pt x="3413" y="10761"/>
                    <a:pt x="3205" y="10685"/>
                  </a:cubicBezTo>
                  <a:lnTo>
                    <a:pt x="1726" y="10154"/>
                  </a:lnTo>
                  <a:cubicBezTo>
                    <a:pt x="1555" y="10078"/>
                    <a:pt x="1460" y="9907"/>
                    <a:pt x="1498" y="9737"/>
                  </a:cubicBezTo>
                  <a:lnTo>
                    <a:pt x="1764" y="8163"/>
                  </a:lnTo>
                  <a:cubicBezTo>
                    <a:pt x="1821" y="7916"/>
                    <a:pt x="1764" y="7670"/>
                    <a:pt x="1650" y="7442"/>
                  </a:cubicBezTo>
                  <a:lnTo>
                    <a:pt x="854" y="6077"/>
                  </a:lnTo>
                  <a:cubicBezTo>
                    <a:pt x="778" y="5907"/>
                    <a:pt x="797" y="5717"/>
                    <a:pt x="948" y="5603"/>
                  </a:cubicBezTo>
                  <a:lnTo>
                    <a:pt x="2143" y="4579"/>
                  </a:lnTo>
                  <a:cubicBezTo>
                    <a:pt x="2333" y="4409"/>
                    <a:pt x="2465" y="4200"/>
                    <a:pt x="2503" y="3935"/>
                  </a:cubicBezTo>
                  <a:lnTo>
                    <a:pt x="2769" y="2399"/>
                  </a:lnTo>
                  <a:cubicBezTo>
                    <a:pt x="2807" y="2228"/>
                    <a:pt x="2958" y="2095"/>
                    <a:pt x="3129" y="2095"/>
                  </a:cubicBezTo>
                  <a:lnTo>
                    <a:pt x="4703" y="2095"/>
                  </a:lnTo>
                  <a:cubicBezTo>
                    <a:pt x="4968" y="2095"/>
                    <a:pt x="5215" y="2000"/>
                    <a:pt x="5404" y="1830"/>
                  </a:cubicBezTo>
                  <a:lnTo>
                    <a:pt x="6580" y="787"/>
                  </a:lnTo>
                  <a:cubicBezTo>
                    <a:pt x="6646" y="730"/>
                    <a:pt x="6732" y="702"/>
                    <a:pt x="6817" y="702"/>
                  </a:cubicBezTo>
                  <a:close/>
                  <a:moveTo>
                    <a:pt x="3489" y="12088"/>
                  </a:moveTo>
                  <a:lnTo>
                    <a:pt x="3963" y="12903"/>
                  </a:lnTo>
                  <a:cubicBezTo>
                    <a:pt x="4141" y="13244"/>
                    <a:pt x="4492" y="13446"/>
                    <a:pt x="4872" y="13446"/>
                  </a:cubicBezTo>
                  <a:cubicBezTo>
                    <a:pt x="4979" y="13446"/>
                    <a:pt x="5088" y="13430"/>
                    <a:pt x="5196" y="13396"/>
                  </a:cubicBezTo>
                  <a:lnTo>
                    <a:pt x="5196" y="13396"/>
                  </a:lnTo>
                  <a:lnTo>
                    <a:pt x="3205" y="16847"/>
                  </a:lnTo>
                  <a:lnTo>
                    <a:pt x="2901" y="15748"/>
                  </a:lnTo>
                  <a:cubicBezTo>
                    <a:pt x="2870" y="15591"/>
                    <a:pt x="2723" y="15486"/>
                    <a:pt x="2576" y="15486"/>
                  </a:cubicBezTo>
                  <a:cubicBezTo>
                    <a:pt x="2545" y="15486"/>
                    <a:pt x="2514" y="15491"/>
                    <a:pt x="2484" y="15501"/>
                  </a:cubicBezTo>
                  <a:lnTo>
                    <a:pt x="1366" y="15804"/>
                  </a:lnTo>
                  <a:lnTo>
                    <a:pt x="3489" y="12088"/>
                  </a:lnTo>
                  <a:close/>
                  <a:moveTo>
                    <a:pt x="10221" y="12031"/>
                  </a:moveTo>
                  <a:lnTo>
                    <a:pt x="12515" y="15785"/>
                  </a:lnTo>
                  <a:lnTo>
                    <a:pt x="12515" y="15785"/>
                  </a:lnTo>
                  <a:lnTo>
                    <a:pt x="11434" y="15501"/>
                  </a:lnTo>
                  <a:cubicBezTo>
                    <a:pt x="11401" y="15491"/>
                    <a:pt x="11368" y="15486"/>
                    <a:pt x="11335" y="15486"/>
                  </a:cubicBezTo>
                  <a:cubicBezTo>
                    <a:pt x="11183" y="15486"/>
                    <a:pt x="11048" y="15591"/>
                    <a:pt x="11017" y="15748"/>
                  </a:cubicBezTo>
                  <a:lnTo>
                    <a:pt x="10695" y="16885"/>
                  </a:lnTo>
                  <a:lnTo>
                    <a:pt x="8571" y="13415"/>
                  </a:lnTo>
                  <a:lnTo>
                    <a:pt x="8571" y="13415"/>
                  </a:lnTo>
                  <a:cubicBezTo>
                    <a:pt x="8647" y="13434"/>
                    <a:pt x="8723" y="13434"/>
                    <a:pt x="8798" y="13434"/>
                  </a:cubicBezTo>
                  <a:cubicBezTo>
                    <a:pt x="9197" y="13434"/>
                    <a:pt x="9538" y="13226"/>
                    <a:pt x="9728" y="12903"/>
                  </a:cubicBezTo>
                  <a:lnTo>
                    <a:pt x="10221" y="12031"/>
                  </a:lnTo>
                  <a:close/>
                  <a:moveTo>
                    <a:pt x="6836" y="0"/>
                  </a:moveTo>
                  <a:cubicBezTo>
                    <a:pt x="6589" y="0"/>
                    <a:pt x="6343" y="85"/>
                    <a:pt x="6144" y="256"/>
                  </a:cubicBezTo>
                  <a:lnTo>
                    <a:pt x="4949" y="1299"/>
                  </a:lnTo>
                  <a:cubicBezTo>
                    <a:pt x="4873" y="1356"/>
                    <a:pt x="4798" y="1375"/>
                    <a:pt x="4703" y="1375"/>
                  </a:cubicBezTo>
                  <a:lnTo>
                    <a:pt x="3148" y="1375"/>
                  </a:lnTo>
                  <a:cubicBezTo>
                    <a:pt x="2617" y="1375"/>
                    <a:pt x="2181" y="1754"/>
                    <a:pt x="2086" y="2285"/>
                  </a:cubicBezTo>
                  <a:lnTo>
                    <a:pt x="1821" y="3821"/>
                  </a:lnTo>
                  <a:cubicBezTo>
                    <a:pt x="1802" y="3897"/>
                    <a:pt x="1764" y="3972"/>
                    <a:pt x="1688" y="4048"/>
                  </a:cubicBezTo>
                  <a:lnTo>
                    <a:pt x="493" y="5053"/>
                  </a:lnTo>
                  <a:cubicBezTo>
                    <a:pt x="95" y="5395"/>
                    <a:pt x="0" y="5963"/>
                    <a:pt x="247" y="6418"/>
                  </a:cubicBezTo>
                  <a:lnTo>
                    <a:pt x="1043" y="7803"/>
                  </a:lnTo>
                  <a:cubicBezTo>
                    <a:pt x="1081" y="7879"/>
                    <a:pt x="1100" y="7973"/>
                    <a:pt x="1081" y="8049"/>
                  </a:cubicBezTo>
                  <a:lnTo>
                    <a:pt x="816" y="9623"/>
                  </a:lnTo>
                  <a:cubicBezTo>
                    <a:pt x="721" y="10135"/>
                    <a:pt x="1024" y="10628"/>
                    <a:pt x="1498" y="10818"/>
                  </a:cubicBezTo>
                  <a:lnTo>
                    <a:pt x="2977" y="11348"/>
                  </a:lnTo>
                  <a:cubicBezTo>
                    <a:pt x="3015" y="11367"/>
                    <a:pt x="3034" y="11386"/>
                    <a:pt x="3053" y="11405"/>
                  </a:cubicBezTo>
                  <a:lnTo>
                    <a:pt x="342" y="16184"/>
                  </a:lnTo>
                  <a:cubicBezTo>
                    <a:pt x="188" y="16422"/>
                    <a:pt x="372" y="16707"/>
                    <a:pt x="645" y="16707"/>
                  </a:cubicBezTo>
                  <a:cubicBezTo>
                    <a:pt x="675" y="16707"/>
                    <a:pt x="707" y="16703"/>
                    <a:pt x="740" y="16696"/>
                  </a:cubicBezTo>
                  <a:lnTo>
                    <a:pt x="2333" y="16278"/>
                  </a:lnTo>
                  <a:lnTo>
                    <a:pt x="2750" y="17871"/>
                  </a:lnTo>
                  <a:cubicBezTo>
                    <a:pt x="2792" y="18040"/>
                    <a:pt x="2940" y="18132"/>
                    <a:pt x="3088" y="18132"/>
                  </a:cubicBezTo>
                  <a:cubicBezTo>
                    <a:pt x="3207" y="18132"/>
                    <a:pt x="3327" y="18073"/>
                    <a:pt x="3394" y="17947"/>
                  </a:cubicBezTo>
                  <a:lnTo>
                    <a:pt x="6220" y="13017"/>
                  </a:lnTo>
                  <a:lnTo>
                    <a:pt x="6732" y="12827"/>
                  </a:lnTo>
                  <a:cubicBezTo>
                    <a:pt x="6770" y="12818"/>
                    <a:pt x="6807" y="12813"/>
                    <a:pt x="6845" y="12813"/>
                  </a:cubicBezTo>
                  <a:cubicBezTo>
                    <a:pt x="6883" y="12813"/>
                    <a:pt x="6921" y="12818"/>
                    <a:pt x="6959" y="12827"/>
                  </a:cubicBezTo>
                  <a:lnTo>
                    <a:pt x="7509" y="13036"/>
                  </a:lnTo>
                  <a:lnTo>
                    <a:pt x="10543" y="17966"/>
                  </a:lnTo>
                  <a:cubicBezTo>
                    <a:pt x="10609" y="18081"/>
                    <a:pt x="10721" y="18136"/>
                    <a:pt x="10835" y="18136"/>
                  </a:cubicBezTo>
                  <a:cubicBezTo>
                    <a:pt x="10983" y="18136"/>
                    <a:pt x="11134" y="18043"/>
                    <a:pt x="11188" y="17871"/>
                  </a:cubicBezTo>
                  <a:lnTo>
                    <a:pt x="11605" y="16278"/>
                  </a:lnTo>
                  <a:lnTo>
                    <a:pt x="13198" y="16696"/>
                  </a:lnTo>
                  <a:cubicBezTo>
                    <a:pt x="13233" y="16707"/>
                    <a:pt x="13267" y="16712"/>
                    <a:pt x="13301" y="16712"/>
                  </a:cubicBezTo>
                  <a:cubicBezTo>
                    <a:pt x="13553" y="16712"/>
                    <a:pt x="13730" y="16416"/>
                    <a:pt x="13596" y="16165"/>
                  </a:cubicBezTo>
                  <a:lnTo>
                    <a:pt x="10657" y="11386"/>
                  </a:lnTo>
                  <a:cubicBezTo>
                    <a:pt x="10676" y="11367"/>
                    <a:pt x="10695" y="11348"/>
                    <a:pt x="10714" y="11348"/>
                  </a:cubicBezTo>
                  <a:lnTo>
                    <a:pt x="12174" y="10818"/>
                  </a:lnTo>
                  <a:cubicBezTo>
                    <a:pt x="12667" y="10628"/>
                    <a:pt x="12951" y="10116"/>
                    <a:pt x="12875" y="9604"/>
                  </a:cubicBezTo>
                  <a:lnTo>
                    <a:pt x="12591" y="8068"/>
                  </a:lnTo>
                  <a:cubicBezTo>
                    <a:pt x="12591" y="7973"/>
                    <a:pt x="12591" y="7879"/>
                    <a:pt x="12648" y="7803"/>
                  </a:cubicBezTo>
                  <a:lnTo>
                    <a:pt x="13425" y="6418"/>
                  </a:lnTo>
                  <a:cubicBezTo>
                    <a:pt x="13691" y="5963"/>
                    <a:pt x="13577" y="5395"/>
                    <a:pt x="13179" y="5053"/>
                  </a:cubicBezTo>
                  <a:lnTo>
                    <a:pt x="11984" y="4048"/>
                  </a:lnTo>
                  <a:cubicBezTo>
                    <a:pt x="11927" y="3972"/>
                    <a:pt x="11870" y="3897"/>
                    <a:pt x="11851" y="3821"/>
                  </a:cubicBezTo>
                  <a:lnTo>
                    <a:pt x="11586" y="2285"/>
                  </a:lnTo>
                  <a:cubicBezTo>
                    <a:pt x="11491" y="1754"/>
                    <a:pt x="11055" y="1375"/>
                    <a:pt x="10524" y="1375"/>
                  </a:cubicBezTo>
                  <a:lnTo>
                    <a:pt x="8969" y="1375"/>
                  </a:lnTo>
                  <a:cubicBezTo>
                    <a:pt x="8874" y="1375"/>
                    <a:pt x="8798" y="1356"/>
                    <a:pt x="8723" y="1299"/>
                  </a:cubicBezTo>
                  <a:lnTo>
                    <a:pt x="7528" y="256"/>
                  </a:lnTo>
                  <a:cubicBezTo>
                    <a:pt x="7329" y="85"/>
                    <a:pt x="7082" y="0"/>
                    <a:pt x="68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5" name="Google Shape;2856;p50"/>
            <p:cNvSpPr/>
            <p:nvPr/>
          </p:nvSpPr>
          <p:spPr>
            <a:xfrm>
              <a:off x="5208288" y="3305600"/>
              <a:ext cx="250325" cy="230250"/>
            </a:xfrm>
            <a:custGeom>
              <a:avLst/>
              <a:gdLst/>
              <a:ahLst/>
              <a:cxnLst/>
              <a:rect l="l" t="t" r="r" b="b"/>
              <a:pathLst>
                <a:path w="10013" h="9210" extrusionOk="0">
                  <a:moveTo>
                    <a:pt x="5025" y="0"/>
                  </a:moveTo>
                  <a:cubicBezTo>
                    <a:pt x="4419" y="0"/>
                    <a:pt x="3812" y="114"/>
                    <a:pt x="3262" y="361"/>
                  </a:cubicBezTo>
                  <a:cubicBezTo>
                    <a:pt x="2876" y="512"/>
                    <a:pt x="3040" y="1034"/>
                    <a:pt x="3384" y="1034"/>
                  </a:cubicBezTo>
                  <a:cubicBezTo>
                    <a:pt x="3429" y="1034"/>
                    <a:pt x="3477" y="1025"/>
                    <a:pt x="3527" y="1005"/>
                  </a:cubicBezTo>
                  <a:cubicBezTo>
                    <a:pt x="4019" y="799"/>
                    <a:pt x="4532" y="700"/>
                    <a:pt x="5037" y="700"/>
                  </a:cubicBezTo>
                  <a:cubicBezTo>
                    <a:pt x="6343" y="700"/>
                    <a:pt x="7600" y="1360"/>
                    <a:pt x="8325" y="2522"/>
                  </a:cubicBezTo>
                  <a:cubicBezTo>
                    <a:pt x="9349" y="4115"/>
                    <a:pt x="9045" y="6220"/>
                    <a:pt x="7642" y="7490"/>
                  </a:cubicBezTo>
                  <a:cubicBezTo>
                    <a:pt x="6901" y="8152"/>
                    <a:pt x="5969" y="8485"/>
                    <a:pt x="5034" y="8485"/>
                  </a:cubicBezTo>
                  <a:cubicBezTo>
                    <a:pt x="4176" y="8485"/>
                    <a:pt x="3315" y="8204"/>
                    <a:pt x="2598" y="7642"/>
                  </a:cubicBezTo>
                  <a:cubicBezTo>
                    <a:pt x="1119" y="6447"/>
                    <a:pt x="702" y="4361"/>
                    <a:pt x="1631" y="2712"/>
                  </a:cubicBezTo>
                  <a:cubicBezTo>
                    <a:pt x="1763" y="2435"/>
                    <a:pt x="1529" y="2195"/>
                    <a:pt x="1297" y="2195"/>
                  </a:cubicBezTo>
                  <a:cubicBezTo>
                    <a:pt x="1195" y="2195"/>
                    <a:pt x="1094" y="2241"/>
                    <a:pt x="1025" y="2351"/>
                  </a:cubicBezTo>
                  <a:cubicBezTo>
                    <a:pt x="1" y="4172"/>
                    <a:pt x="323" y="6428"/>
                    <a:pt x="1802" y="7888"/>
                  </a:cubicBezTo>
                  <a:cubicBezTo>
                    <a:pt x="2694" y="8757"/>
                    <a:pt x="3861" y="9210"/>
                    <a:pt x="5035" y="9210"/>
                  </a:cubicBezTo>
                  <a:cubicBezTo>
                    <a:pt x="5834" y="9210"/>
                    <a:pt x="6636" y="9001"/>
                    <a:pt x="7358" y="8571"/>
                  </a:cubicBezTo>
                  <a:cubicBezTo>
                    <a:pt x="9159" y="7528"/>
                    <a:pt x="10012" y="5404"/>
                    <a:pt x="9481" y="3394"/>
                  </a:cubicBezTo>
                  <a:cubicBezTo>
                    <a:pt x="8931" y="1403"/>
                    <a:pt x="7111" y="0"/>
                    <a:pt x="50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6" name="Google Shape;2857;p50"/>
            <p:cNvSpPr/>
            <p:nvPr/>
          </p:nvSpPr>
          <p:spPr>
            <a:xfrm>
              <a:off x="5271813" y="3358925"/>
              <a:ext cx="123750" cy="113825"/>
            </a:xfrm>
            <a:custGeom>
              <a:avLst/>
              <a:gdLst/>
              <a:ahLst/>
              <a:cxnLst/>
              <a:rect l="l" t="t" r="r" b="b"/>
              <a:pathLst>
                <a:path w="4950" h="4553" extrusionOk="0">
                  <a:moveTo>
                    <a:pt x="2484" y="1167"/>
                  </a:moveTo>
                  <a:lnTo>
                    <a:pt x="2788" y="1792"/>
                  </a:lnTo>
                  <a:cubicBezTo>
                    <a:pt x="2845" y="1887"/>
                    <a:pt x="2939" y="1963"/>
                    <a:pt x="3053" y="1982"/>
                  </a:cubicBezTo>
                  <a:lnTo>
                    <a:pt x="3736" y="2077"/>
                  </a:lnTo>
                  <a:lnTo>
                    <a:pt x="3243" y="2551"/>
                  </a:lnTo>
                  <a:cubicBezTo>
                    <a:pt x="3148" y="2627"/>
                    <a:pt x="3110" y="2759"/>
                    <a:pt x="3148" y="2873"/>
                  </a:cubicBezTo>
                  <a:lnTo>
                    <a:pt x="3262" y="3556"/>
                  </a:lnTo>
                  <a:lnTo>
                    <a:pt x="3262" y="3556"/>
                  </a:lnTo>
                  <a:lnTo>
                    <a:pt x="2636" y="3233"/>
                  </a:lnTo>
                  <a:cubicBezTo>
                    <a:pt x="2598" y="3195"/>
                    <a:pt x="2541" y="3195"/>
                    <a:pt x="2484" y="3195"/>
                  </a:cubicBezTo>
                  <a:cubicBezTo>
                    <a:pt x="2428" y="3195"/>
                    <a:pt x="2371" y="3195"/>
                    <a:pt x="2314" y="3233"/>
                  </a:cubicBezTo>
                  <a:lnTo>
                    <a:pt x="1707" y="3556"/>
                  </a:lnTo>
                  <a:lnTo>
                    <a:pt x="1707" y="3556"/>
                  </a:lnTo>
                  <a:lnTo>
                    <a:pt x="1821" y="2873"/>
                  </a:lnTo>
                  <a:cubicBezTo>
                    <a:pt x="1840" y="2759"/>
                    <a:pt x="1802" y="2627"/>
                    <a:pt x="1707" y="2551"/>
                  </a:cubicBezTo>
                  <a:lnTo>
                    <a:pt x="1214" y="2077"/>
                  </a:lnTo>
                  <a:lnTo>
                    <a:pt x="1897" y="1982"/>
                  </a:lnTo>
                  <a:cubicBezTo>
                    <a:pt x="2010" y="1963"/>
                    <a:pt x="2124" y="1887"/>
                    <a:pt x="2181" y="1792"/>
                  </a:cubicBezTo>
                  <a:lnTo>
                    <a:pt x="2484" y="1167"/>
                  </a:lnTo>
                  <a:close/>
                  <a:moveTo>
                    <a:pt x="2475" y="0"/>
                  </a:moveTo>
                  <a:cubicBezTo>
                    <a:pt x="2352" y="0"/>
                    <a:pt x="2228" y="67"/>
                    <a:pt x="2162" y="199"/>
                  </a:cubicBezTo>
                  <a:lnTo>
                    <a:pt x="1612" y="1299"/>
                  </a:lnTo>
                  <a:lnTo>
                    <a:pt x="399" y="1470"/>
                  </a:lnTo>
                  <a:cubicBezTo>
                    <a:pt x="114" y="1508"/>
                    <a:pt x="0" y="1868"/>
                    <a:pt x="209" y="2077"/>
                  </a:cubicBezTo>
                  <a:lnTo>
                    <a:pt x="1081" y="2930"/>
                  </a:lnTo>
                  <a:lnTo>
                    <a:pt x="873" y="4143"/>
                  </a:lnTo>
                  <a:cubicBezTo>
                    <a:pt x="854" y="4276"/>
                    <a:pt x="911" y="4409"/>
                    <a:pt x="1024" y="4485"/>
                  </a:cubicBezTo>
                  <a:cubicBezTo>
                    <a:pt x="1088" y="4527"/>
                    <a:pt x="1158" y="4552"/>
                    <a:pt x="1231" y="4552"/>
                  </a:cubicBezTo>
                  <a:cubicBezTo>
                    <a:pt x="1287" y="4552"/>
                    <a:pt x="1345" y="4537"/>
                    <a:pt x="1404" y="4504"/>
                  </a:cubicBezTo>
                  <a:lnTo>
                    <a:pt x="2484" y="3935"/>
                  </a:lnTo>
                  <a:lnTo>
                    <a:pt x="3565" y="4504"/>
                  </a:lnTo>
                  <a:cubicBezTo>
                    <a:pt x="3621" y="4532"/>
                    <a:pt x="3679" y="4545"/>
                    <a:pt x="3733" y="4545"/>
                  </a:cubicBezTo>
                  <a:cubicBezTo>
                    <a:pt x="3937" y="4545"/>
                    <a:pt x="4107" y="4368"/>
                    <a:pt x="4077" y="4143"/>
                  </a:cubicBezTo>
                  <a:lnTo>
                    <a:pt x="3869" y="2930"/>
                  </a:lnTo>
                  <a:lnTo>
                    <a:pt x="4741" y="2077"/>
                  </a:lnTo>
                  <a:cubicBezTo>
                    <a:pt x="4949" y="1868"/>
                    <a:pt x="4836" y="1508"/>
                    <a:pt x="4551" y="1470"/>
                  </a:cubicBezTo>
                  <a:lnTo>
                    <a:pt x="3338" y="1299"/>
                  </a:lnTo>
                  <a:lnTo>
                    <a:pt x="2788" y="199"/>
                  </a:lnTo>
                  <a:cubicBezTo>
                    <a:pt x="2721" y="67"/>
                    <a:pt x="2598" y="0"/>
                    <a:pt x="24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77" name="Google Shape;3043;p50"/>
          <p:cNvGrpSpPr/>
          <p:nvPr/>
        </p:nvGrpSpPr>
        <p:grpSpPr>
          <a:xfrm>
            <a:off x="1914150" y="3316642"/>
            <a:ext cx="297696" cy="365743"/>
            <a:chOff x="4093838" y="5265200"/>
            <a:chExt cx="320000" cy="390625"/>
          </a:xfrm>
        </p:grpSpPr>
        <p:sp>
          <p:nvSpPr>
            <p:cNvPr id="78" name="Google Shape;3044;p50"/>
            <p:cNvSpPr/>
            <p:nvPr/>
          </p:nvSpPr>
          <p:spPr>
            <a:xfrm>
              <a:off x="4100938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79" name="Google Shape;3045;p50"/>
            <p:cNvSpPr/>
            <p:nvPr/>
          </p:nvSpPr>
          <p:spPr>
            <a:xfrm>
              <a:off x="4222763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0" name="Google Shape;3046;p50"/>
            <p:cNvSpPr/>
            <p:nvPr/>
          </p:nvSpPr>
          <p:spPr>
            <a:xfrm>
              <a:off x="4345063" y="5598500"/>
              <a:ext cx="61175" cy="46025"/>
            </a:xfrm>
            <a:custGeom>
              <a:avLst/>
              <a:gdLst/>
              <a:ahLst/>
              <a:cxnLst/>
              <a:rect l="l" t="t" r="r" b="b"/>
              <a:pathLst>
                <a:path w="2447" h="1841" extrusionOk="0">
                  <a:moveTo>
                    <a:pt x="1" y="1"/>
                  </a:moveTo>
                  <a:lnTo>
                    <a:pt x="1" y="1840"/>
                  </a:lnTo>
                  <a:lnTo>
                    <a:pt x="2447" y="1840"/>
                  </a:lnTo>
                  <a:lnTo>
                    <a:pt x="24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1" name="Google Shape;3047;p50"/>
            <p:cNvSpPr/>
            <p:nvPr/>
          </p:nvSpPr>
          <p:spPr>
            <a:xfrm>
              <a:off x="4192438" y="5502275"/>
              <a:ext cx="122325" cy="46000"/>
            </a:xfrm>
            <a:custGeom>
              <a:avLst/>
              <a:gdLst/>
              <a:ahLst/>
              <a:cxnLst/>
              <a:rect l="l" t="t" r="r" b="b"/>
              <a:pathLst>
                <a:path w="4893" h="1840" extrusionOk="0">
                  <a:moveTo>
                    <a:pt x="0" y="1"/>
                  </a:moveTo>
                  <a:lnTo>
                    <a:pt x="0" y="1840"/>
                  </a:lnTo>
                  <a:lnTo>
                    <a:pt x="4892" y="1840"/>
                  </a:lnTo>
                  <a:lnTo>
                    <a:pt x="4892" y="1233"/>
                  </a:lnTo>
                  <a:lnTo>
                    <a:pt x="48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2" name="Google Shape;3048;p50"/>
            <p:cNvSpPr/>
            <p:nvPr/>
          </p:nvSpPr>
          <p:spPr>
            <a:xfrm>
              <a:off x="4192438" y="5408900"/>
              <a:ext cx="122325" cy="45525"/>
            </a:xfrm>
            <a:custGeom>
              <a:avLst/>
              <a:gdLst/>
              <a:ahLst/>
              <a:cxnLst/>
              <a:rect l="l" t="t" r="r" b="b"/>
              <a:pathLst>
                <a:path w="4893" h="1821" extrusionOk="0">
                  <a:moveTo>
                    <a:pt x="0" y="0"/>
                  </a:moveTo>
                  <a:lnTo>
                    <a:pt x="0" y="1821"/>
                  </a:lnTo>
                  <a:lnTo>
                    <a:pt x="4892" y="1821"/>
                  </a:lnTo>
                  <a:lnTo>
                    <a:pt x="48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3" name="Google Shape;3049;p50"/>
            <p:cNvSpPr/>
            <p:nvPr/>
          </p:nvSpPr>
          <p:spPr>
            <a:xfrm>
              <a:off x="4131763" y="5269050"/>
              <a:ext cx="243675" cy="91525"/>
            </a:xfrm>
            <a:custGeom>
              <a:avLst/>
              <a:gdLst/>
              <a:ahLst/>
              <a:cxnLst/>
              <a:rect l="l" t="t" r="r" b="b"/>
              <a:pathLst>
                <a:path w="9747" h="3661" extrusionOk="0">
                  <a:moveTo>
                    <a:pt x="607" y="1"/>
                  </a:moveTo>
                  <a:cubicBezTo>
                    <a:pt x="265" y="1"/>
                    <a:pt x="0" y="285"/>
                    <a:pt x="0" y="607"/>
                  </a:cubicBezTo>
                  <a:lnTo>
                    <a:pt x="0" y="3053"/>
                  </a:lnTo>
                  <a:cubicBezTo>
                    <a:pt x="0" y="3395"/>
                    <a:pt x="265" y="3660"/>
                    <a:pt x="607" y="3660"/>
                  </a:cubicBezTo>
                  <a:lnTo>
                    <a:pt x="9139" y="3660"/>
                  </a:lnTo>
                  <a:cubicBezTo>
                    <a:pt x="9481" y="3660"/>
                    <a:pt x="9746" y="3395"/>
                    <a:pt x="9746" y="3053"/>
                  </a:cubicBezTo>
                  <a:lnTo>
                    <a:pt x="9746" y="607"/>
                  </a:lnTo>
                  <a:cubicBezTo>
                    <a:pt x="9746" y="285"/>
                    <a:pt x="9481" y="1"/>
                    <a:pt x="91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4" name="Google Shape;3050;p50"/>
            <p:cNvSpPr/>
            <p:nvPr/>
          </p:nvSpPr>
          <p:spPr>
            <a:xfrm>
              <a:off x="4319463" y="5307450"/>
              <a:ext cx="18050" cy="15050"/>
            </a:xfrm>
            <a:custGeom>
              <a:avLst/>
              <a:gdLst/>
              <a:ahLst/>
              <a:cxnLst/>
              <a:rect l="l" t="t" r="r" b="b"/>
              <a:pathLst>
                <a:path w="722" h="602" extrusionOk="0">
                  <a:moveTo>
                    <a:pt x="418" y="0"/>
                  </a:moveTo>
                  <a:cubicBezTo>
                    <a:pt x="152" y="0"/>
                    <a:pt x="1" y="323"/>
                    <a:pt x="209" y="512"/>
                  </a:cubicBezTo>
                  <a:cubicBezTo>
                    <a:pt x="271" y="574"/>
                    <a:pt x="347" y="602"/>
                    <a:pt x="421" y="602"/>
                  </a:cubicBezTo>
                  <a:cubicBezTo>
                    <a:pt x="575" y="602"/>
                    <a:pt x="721" y="483"/>
                    <a:pt x="721" y="304"/>
                  </a:cubicBezTo>
                  <a:cubicBezTo>
                    <a:pt x="721" y="133"/>
                    <a:pt x="589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5" name="Google Shape;3051;p50"/>
            <p:cNvSpPr/>
            <p:nvPr/>
          </p:nvSpPr>
          <p:spPr>
            <a:xfrm>
              <a:off x="4167313" y="5311175"/>
              <a:ext cx="142225" cy="15200"/>
            </a:xfrm>
            <a:custGeom>
              <a:avLst/>
              <a:gdLst/>
              <a:ahLst/>
              <a:cxnLst/>
              <a:rect l="l" t="t" r="r" b="b"/>
              <a:pathLst>
                <a:path w="5689" h="608" extrusionOk="0">
                  <a:moveTo>
                    <a:pt x="398" y="0"/>
                  </a:moveTo>
                  <a:cubicBezTo>
                    <a:pt x="0" y="0"/>
                    <a:pt x="0" y="607"/>
                    <a:pt x="398" y="607"/>
                  </a:cubicBezTo>
                  <a:lnTo>
                    <a:pt x="5271" y="607"/>
                  </a:lnTo>
                  <a:cubicBezTo>
                    <a:pt x="5689" y="607"/>
                    <a:pt x="5689" y="0"/>
                    <a:pt x="52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86" name="Google Shape;3052;p50"/>
            <p:cNvSpPr/>
            <p:nvPr/>
          </p:nvSpPr>
          <p:spPr>
            <a:xfrm>
              <a:off x="4093838" y="5265200"/>
              <a:ext cx="320000" cy="390625"/>
            </a:xfrm>
            <a:custGeom>
              <a:avLst/>
              <a:gdLst/>
              <a:ahLst/>
              <a:cxnLst/>
              <a:rect l="l" t="t" r="r" b="b"/>
              <a:pathLst>
                <a:path w="12800" h="15625" extrusionOk="0">
                  <a:moveTo>
                    <a:pt x="10656" y="607"/>
                  </a:moveTo>
                  <a:cubicBezTo>
                    <a:pt x="10827" y="607"/>
                    <a:pt x="10960" y="740"/>
                    <a:pt x="10960" y="910"/>
                  </a:cubicBezTo>
                  <a:lnTo>
                    <a:pt x="10960" y="3356"/>
                  </a:lnTo>
                  <a:cubicBezTo>
                    <a:pt x="10960" y="3527"/>
                    <a:pt x="10808" y="3660"/>
                    <a:pt x="10656" y="3660"/>
                  </a:cubicBezTo>
                  <a:lnTo>
                    <a:pt x="2124" y="3660"/>
                  </a:lnTo>
                  <a:cubicBezTo>
                    <a:pt x="1953" y="3660"/>
                    <a:pt x="1820" y="3527"/>
                    <a:pt x="1820" y="3356"/>
                  </a:cubicBezTo>
                  <a:lnTo>
                    <a:pt x="1820" y="910"/>
                  </a:lnTo>
                  <a:cubicBezTo>
                    <a:pt x="1820" y="740"/>
                    <a:pt x="1953" y="607"/>
                    <a:pt x="2124" y="607"/>
                  </a:cubicBezTo>
                  <a:close/>
                  <a:moveTo>
                    <a:pt x="8514" y="6201"/>
                  </a:moveTo>
                  <a:lnTo>
                    <a:pt x="8514" y="7414"/>
                  </a:lnTo>
                  <a:lnTo>
                    <a:pt x="4247" y="7414"/>
                  </a:lnTo>
                  <a:lnTo>
                    <a:pt x="4247" y="6201"/>
                  </a:lnTo>
                  <a:close/>
                  <a:moveTo>
                    <a:pt x="8533" y="9955"/>
                  </a:moveTo>
                  <a:lnTo>
                    <a:pt x="8533" y="11169"/>
                  </a:lnTo>
                  <a:lnTo>
                    <a:pt x="4266" y="11169"/>
                  </a:lnTo>
                  <a:lnTo>
                    <a:pt x="4266" y="9955"/>
                  </a:lnTo>
                  <a:close/>
                  <a:moveTo>
                    <a:pt x="2427" y="13785"/>
                  </a:moveTo>
                  <a:lnTo>
                    <a:pt x="2427" y="15018"/>
                  </a:lnTo>
                  <a:lnTo>
                    <a:pt x="588" y="15018"/>
                  </a:lnTo>
                  <a:lnTo>
                    <a:pt x="588" y="13785"/>
                  </a:lnTo>
                  <a:close/>
                  <a:moveTo>
                    <a:pt x="7319" y="13785"/>
                  </a:moveTo>
                  <a:lnTo>
                    <a:pt x="7319" y="15018"/>
                  </a:lnTo>
                  <a:lnTo>
                    <a:pt x="5480" y="15018"/>
                  </a:lnTo>
                  <a:lnTo>
                    <a:pt x="5480" y="13785"/>
                  </a:lnTo>
                  <a:close/>
                  <a:moveTo>
                    <a:pt x="12192" y="13785"/>
                  </a:moveTo>
                  <a:lnTo>
                    <a:pt x="12192" y="15018"/>
                  </a:lnTo>
                  <a:lnTo>
                    <a:pt x="10353" y="15018"/>
                  </a:lnTo>
                  <a:lnTo>
                    <a:pt x="10353" y="13785"/>
                  </a:lnTo>
                  <a:close/>
                  <a:moveTo>
                    <a:pt x="2143" y="0"/>
                  </a:moveTo>
                  <a:cubicBezTo>
                    <a:pt x="1631" y="0"/>
                    <a:pt x="1214" y="398"/>
                    <a:pt x="1214" y="910"/>
                  </a:cubicBezTo>
                  <a:lnTo>
                    <a:pt x="1214" y="3356"/>
                  </a:lnTo>
                  <a:cubicBezTo>
                    <a:pt x="1214" y="3849"/>
                    <a:pt x="1631" y="4267"/>
                    <a:pt x="2143" y="4267"/>
                  </a:cubicBezTo>
                  <a:lnTo>
                    <a:pt x="6106" y="4267"/>
                  </a:lnTo>
                  <a:lnTo>
                    <a:pt x="6106" y="5575"/>
                  </a:lnTo>
                  <a:lnTo>
                    <a:pt x="3963" y="5575"/>
                  </a:lnTo>
                  <a:cubicBezTo>
                    <a:pt x="3792" y="5575"/>
                    <a:pt x="3660" y="5708"/>
                    <a:pt x="3660" y="5878"/>
                  </a:cubicBezTo>
                  <a:lnTo>
                    <a:pt x="3660" y="7718"/>
                  </a:lnTo>
                  <a:cubicBezTo>
                    <a:pt x="3660" y="7888"/>
                    <a:pt x="3792" y="8021"/>
                    <a:pt x="3963" y="8021"/>
                  </a:cubicBezTo>
                  <a:lnTo>
                    <a:pt x="6106" y="8021"/>
                  </a:lnTo>
                  <a:lnTo>
                    <a:pt x="6106" y="9329"/>
                  </a:lnTo>
                  <a:lnTo>
                    <a:pt x="3963" y="9329"/>
                  </a:lnTo>
                  <a:cubicBezTo>
                    <a:pt x="3792" y="9329"/>
                    <a:pt x="3660" y="9462"/>
                    <a:pt x="3660" y="9633"/>
                  </a:cubicBezTo>
                  <a:lnTo>
                    <a:pt x="3660" y="10543"/>
                  </a:lnTo>
                  <a:lnTo>
                    <a:pt x="1536" y="10543"/>
                  </a:lnTo>
                  <a:cubicBezTo>
                    <a:pt x="1365" y="10543"/>
                    <a:pt x="1214" y="10676"/>
                    <a:pt x="1214" y="10846"/>
                  </a:cubicBezTo>
                  <a:lnTo>
                    <a:pt x="1214" y="13178"/>
                  </a:lnTo>
                  <a:lnTo>
                    <a:pt x="303" y="13178"/>
                  </a:lnTo>
                  <a:cubicBezTo>
                    <a:pt x="133" y="13178"/>
                    <a:pt x="0" y="13311"/>
                    <a:pt x="0" y="13482"/>
                  </a:cubicBezTo>
                  <a:lnTo>
                    <a:pt x="0" y="15302"/>
                  </a:lnTo>
                  <a:cubicBezTo>
                    <a:pt x="0" y="15473"/>
                    <a:pt x="133" y="15605"/>
                    <a:pt x="303" y="15605"/>
                  </a:cubicBezTo>
                  <a:lnTo>
                    <a:pt x="2749" y="15605"/>
                  </a:lnTo>
                  <a:cubicBezTo>
                    <a:pt x="2920" y="15605"/>
                    <a:pt x="3034" y="15473"/>
                    <a:pt x="3053" y="15321"/>
                  </a:cubicBezTo>
                  <a:lnTo>
                    <a:pt x="3053" y="13482"/>
                  </a:lnTo>
                  <a:cubicBezTo>
                    <a:pt x="3053" y="13311"/>
                    <a:pt x="2901" y="13178"/>
                    <a:pt x="2749" y="13178"/>
                  </a:cubicBezTo>
                  <a:lnTo>
                    <a:pt x="1820" y="13178"/>
                  </a:lnTo>
                  <a:lnTo>
                    <a:pt x="1820" y="11169"/>
                  </a:lnTo>
                  <a:lnTo>
                    <a:pt x="3660" y="11169"/>
                  </a:lnTo>
                  <a:lnTo>
                    <a:pt x="3660" y="11472"/>
                  </a:lnTo>
                  <a:cubicBezTo>
                    <a:pt x="3660" y="11643"/>
                    <a:pt x="3792" y="11775"/>
                    <a:pt x="3963" y="11775"/>
                  </a:cubicBezTo>
                  <a:lnTo>
                    <a:pt x="6087" y="11775"/>
                  </a:lnTo>
                  <a:lnTo>
                    <a:pt x="6087" y="13178"/>
                  </a:lnTo>
                  <a:lnTo>
                    <a:pt x="5177" y="13178"/>
                  </a:lnTo>
                  <a:cubicBezTo>
                    <a:pt x="5006" y="13178"/>
                    <a:pt x="4873" y="13311"/>
                    <a:pt x="4873" y="13482"/>
                  </a:cubicBezTo>
                  <a:lnTo>
                    <a:pt x="4873" y="15302"/>
                  </a:lnTo>
                  <a:cubicBezTo>
                    <a:pt x="4873" y="15473"/>
                    <a:pt x="5006" y="15624"/>
                    <a:pt x="5177" y="15624"/>
                  </a:cubicBezTo>
                  <a:lnTo>
                    <a:pt x="7623" y="15624"/>
                  </a:lnTo>
                  <a:cubicBezTo>
                    <a:pt x="7793" y="15624"/>
                    <a:pt x="7926" y="15473"/>
                    <a:pt x="7926" y="15302"/>
                  </a:cubicBezTo>
                  <a:lnTo>
                    <a:pt x="7926" y="13482"/>
                  </a:lnTo>
                  <a:cubicBezTo>
                    <a:pt x="7926" y="13311"/>
                    <a:pt x="7793" y="13178"/>
                    <a:pt x="7623" y="13178"/>
                  </a:cubicBezTo>
                  <a:lnTo>
                    <a:pt x="6693" y="13178"/>
                  </a:lnTo>
                  <a:lnTo>
                    <a:pt x="6693" y="11775"/>
                  </a:lnTo>
                  <a:lnTo>
                    <a:pt x="8836" y="11775"/>
                  </a:lnTo>
                  <a:cubicBezTo>
                    <a:pt x="8988" y="11775"/>
                    <a:pt x="9121" y="11643"/>
                    <a:pt x="9121" y="11472"/>
                  </a:cubicBezTo>
                  <a:lnTo>
                    <a:pt x="9121" y="11169"/>
                  </a:lnTo>
                  <a:lnTo>
                    <a:pt x="10960" y="11169"/>
                  </a:lnTo>
                  <a:lnTo>
                    <a:pt x="10960" y="13178"/>
                  </a:lnTo>
                  <a:lnTo>
                    <a:pt x="10050" y="13178"/>
                  </a:lnTo>
                  <a:cubicBezTo>
                    <a:pt x="9879" y="13178"/>
                    <a:pt x="9746" y="13311"/>
                    <a:pt x="9746" y="13482"/>
                  </a:cubicBezTo>
                  <a:lnTo>
                    <a:pt x="9746" y="15321"/>
                  </a:lnTo>
                  <a:cubicBezTo>
                    <a:pt x="9746" y="15473"/>
                    <a:pt x="9879" y="15624"/>
                    <a:pt x="10050" y="15624"/>
                  </a:cubicBezTo>
                  <a:lnTo>
                    <a:pt x="12477" y="15624"/>
                  </a:lnTo>
                  <a:cubicBezTo>
                    <a:pt x="12647" y="15624"/>
                    <a:pt x="12799" y="15473"/>
                    <a:pt x="12799" y="15321"/>
                  </a:cubicBezTo>
                  <a:lnTo>
                    <a:pt x="12799" y="13482"/>
                  </a:lnTo>
                  <a:cubicBezTo>
                    <a:pt x="12799" y="13311"/>
                    <a:pt x="12647" y="13178"/>
                    <a:pt x="12477" y="13178"/>
                  </a:cubicBezTo>
                  <a:lnTo>
                    <a:pt x="11586" y="13178"/>
                  </a:lnTo>
                  <a:lnTo>
                    <a:pt x="11586" y="10865"/>
                  </a:lnTo>
                  <a:cubicBezTo>
                    <a:pt x="11586" y="10694"/>
                    <a:pt x="11434" y="10562"/>
                    <a:pt x="11263" y="10562"/>
                  </a:cubicBezTo>
                  <a:lnTo>
                    <a:pt x="9140" y="10562"/>
                  </a:lnTo>
                  <a:lnTo>
                    <a:pt x="9140" y="9633"/>
                  </a:lnTo>
                  <a:cubicBezTo>
                    <a:pt x="9140" y="9462"/>
                    <a:pt x="9007" y="9329"/>
                    <a:pt x="8836" y="9329"/>
                  </a:cubicBezTo>
                  <a:lnTo>
                    <a:pt x="6693" y="9329"/>
                  </a:lnTo>
                  <a:lnTo>
                    <a:pt x="6693" y="8021"/>
                  </a:lnTo>
                  <a:lnTo>
                    <a:pt x="8836" y="8021"/>
                  </a:lnTo>
                  <a:cubicBezTo>
                    <a:pt x="9007" y="8021"/>
                    <a:pt x="9140" y="7888"/>
                    <a:pt x="9140" y="7718"/>
                  </a:cubicBezTo>
                  <a:lnTo>
                    <a:pt x="9140" y="5897"/>
                  </a:lnTo>
                  <a:cubicBezTo>
                    <a:pt x="9140" y="5727"/>
                    <a:pt x="9007" y="5575"/>
                    <a:pt x="8836" y="5575"/>
                  </a:cubicBezTo>
                  <a:lnTo>
                    <a:pt x="6693" y="5575"/>
                  </a:lnTo>
                  <a:lnTo>
                    <a:pt x="6693" y="4267"/>
                  </a:lnTo>
                  <a:lnTo>
                    <a:pt x="10675" y="4267"/>
                  </a:lnTo>
                  <a:cubicBezTo>
                    <a:pt x="11168" y="4267"/>
                    <a:pt x="11586" y="3849"/>
                    <a:pt x="11586" y="3356"/>
                  </a:cubicBezTo>
                  <a:lnTo>
                    <a:pt x="11586" y="910"/>
                  </a:lnTo>
                  <a:cubicBezTo>
                    <a:pt x="11586" y="398"/>
                    <a:pt x="11168" y="0"/>
                    <a:pt x="1067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  <p:grpSp>
        <p:nvGrpSpPr>
          <p:cNvPr id="94" name="Google Shape;2875;p50"/>
          <p:cNvGrpSpPr/>
          <p:nvPr/>
        </p:nvGrpSpPr>
        <p:grpSpPr>
          <a:xfrm>
            <a:off x="5050639" y="3318490"/>
            <a:ext cx="215157" cy="365739"/>
            <a:chOff x="7382238" y="3252975"/>
            <a:chExt cx="364550" cy="621475"/>
          </a:xfrm>
        </p:grpSpPr>
        <p:sp>
          <p:nvSpPr>
            <p:cNvPr id="95" name="Google Shape;2876;p50"/>
            <p:cNvSpPr/>
            <p:nvPr/>
          </p:nvSpPr>
          <p:spPr>
            <a:xfrm>
              <a:off x="7394563" y="3757825"/>
              <a:ext cx="339900" cy="104775"/>
            </a:xfrm>
            <a:custGeom>
              <a:avLst/>
              <a:gdLst/>
              <a:ahLst/>
              <a:cxnLst/>
              <a:rect l="l" t="t" r="r" b="b"/>
              <a:pathLst>
                <a:path w="13596" h="4191" extrusionOk="0">
                  <a:moveTo>
                    <a:pt x="0" y="0"/>
                  </a:moveTo>
                  <a:lnTo>
                    <a:pt x="0" y="3205"/>
                  </a:lnTo>
                  <a:cubicBezTo>
                    <a:pt x="0" y="3755"/>
                    <a:pt x="436" y="4191"/>
                    <a:pt x="967" y="4191"/>
                  </a:cubicBezTo>
                  <a:lnTo>
                    <a:pt x="12628" y="4191"/>
                  </a:lnTo>
                  <a:cubicBezTo>
                    <a:pt x="13159" y="4191"/>
                    <a:pt x="13596" y="3755"/>
                    <a:pt x="13596" y="3205"/>
                  </a:cubicBezTo>
                  <a:lnTo>
                    <a:pt x="13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6" name="Google Shape;2877;p50"/>
            <p:cNvSpPr/>
            <p:nvPr/>
          </p:nvSpPr>
          <p:spPr>
            <a:xfrm>
              <a:off x="7394563" y="3344950"/>
              <a:ext cx="339900" cy="412900"/>
            </a:xfrm>
            <a:custGeom>
              <a:avLst/>
              <a:gdLst/>
              <a:ahLst/>
              <a:cxnLst/>
              <a:rect l="l" t="t" r="r" b="b"/>
              <a:pathLst>
                <a:path w="13596" h="16516" extrusionOk="0">
                  <a:moveTo>
                    <a:pt x="0" y="0"/>
                  </a:moveTo>
                  <a:lnTo>
                    <a:pt x="0" y="16515"/>
                  </a:lnTo>
                  <a:lnTo>
                    <a:pt x="13596" y="16515"/>
                  </a:lnTo>
                  <a:lnTo>
                    <a:pt x="13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7" name="Google Shape;2878;p50"/>
            <p:cNvSpPr/>
            <p:nvPr/>
          </p:nvSpPr>
          <p:spPr>
            <a:xfrm>
              <a:off x="7394563" y="3264825"/>
              <a:ext cx="339900" cy="80150"/>
            </a:xfrm>
            <a:custGeom>
              <a:avLst/>
              <a:gdLst/>
              <a:ahLst/>
              <a:cxnLst/>
              <a:rect l="l" t="t" r="r" b="b"/>
              <a:pathLst>
                <a:path w="13596" h="3206" extrusionOk="0">
                  <a:moveTo>
                    <a:pt x="967" y="1"/>
                  </a:moveTo>
                  <a:cubicBezTo>
                    <a:pt x="436" y="1"/>
                    <a:pt x="0" y="437"/>
                    <a:pt x="0" y="968"/>
                  </a:cubicBezTo>
                  <a:lnTo>
                    <a:pt x="0" y="3205"/>
                  </a:lnTo>
                  <a:lnTo>
                    <a:pt x="13596" y="3205"/>
                  </a:lnTo>
                  <a:lnTo>
                    <a:pt x="13596" y="968"/>
                  </a:lnTo>
                  <a:cubicBezTo>
                    <a:pt x="13596" y="437"/>
                    <a:pt x="13159" y="1"/>
                    <a:pt x="12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8" name="Google Shape;2879;p50"/>
            <p:cNvSpPr/>
            <p:nvPr/>
          </p:nvSpPr>
          <p:spPr>
            <a:xfrm>
              <a:off x="7467088" y="363647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99" name="Google Shape;2880;p50"/>
            <p:cNvSpPr/>
            <p:nvPr/>
          </p:nvSpPr>
          <p:spPr>
            <a:xfrm>
              <a:off x="7467088" y="351512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0" name="Google Shape;2881;p50"/>
            <p:cNvSpPr/>
            <p:nvPr/>
          </p:nvSpPr>
          <p:spPr>
            <a:xfrm>
              <a:off x="7467088" y="3393775"/>
              <a:ext cx="73025" cy="72550"/>
            </a:xfrm>
            <a:custGeom>
              <a:avLst/>
              <a:gdLst/>
              <a:ahLst/>
              <a:cxnLst/>
              <a:rect l="l" t="t" r="r" b="b"/>
              <a:pathLst>
                <a:path w="2921" h="2902" extrusionOk="0">
                  <a:moveTo>
                    <a:pt x="0" y="0"/>
                  </a:moveTo>
                  <a:lnTo>
                    <a:pt x="0" y="2901"/>
                  </a:lnTo>
                  <a:lnTo>
                    <a:pt x="2920" y="2901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1" name="Google Shape;2882;p50"/>
            <p:cNvSpPr/>
            <p:nvPr/>
          </p:nvSpPr>
          <p:spPr>
            <a:xfrm>
              <a:off x="7601238" y="3798125"/>
              <a:ext cx="28325" cy="24200"/>
            </a:xfrm>
            <a:custGeom>
              <a:avLst/>
              <a:gdLst/>
              <a:ahLst/>
              <a:cxnLst/>
              <a:rect l="l" t="t" r="r" b="b"/>
              <a:pathLst>
                <a:path w="1133" h="968" extrusionOk="0">
                  <a:moveTo>
                    <a:pt x="492" y="0"/>
                  </a:moveTo>
                  <a:cubicBezTo>
                    <a:pt x="241" y="0"/>
                    <a:pt x="0" y="199"/>
                    <a:pt x="0" y="493"/>
                  </a:cubicBezTo>
                  <a:cubicBezTo>
                    <a:pt x="0" y="740"/>
                    <a:pt x="209" y="967"/>
                    <a:pt x="474" y="967"/>
                  </a:cubicBezTo>
                  <a:cubicBezTo>
                    <a:pt x="482" y="968"/>
                    <a:pt x="490" y="968"/>
                    <a:pt x="497" y="968"/>
                  </a:cubicBezTo>
                  <a:cubicBezTo>
                    <a:pt x="918" y="968"/>
                    <a:pt x="1133" y="450"/>
                    <a:pt x="835" y="152"/>
                  </a:cubicBezTo>
                  <a:cubicBezTo>
                    <a:pt x="736" y="47"/>
                    <a:pt x="613" y="0"/>
                    <a:pt x="4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2" name="Google Shape;2883;p50"/>
            <p:cNvSpPr/>
            <p:nvPr/>
          </p:nvSpPr>
          <p:spPr>
            <a:xfrm>
              <a:off x="7382238" y="3252975"/>
              <a:ext cx="364550" cy="621475"/>
            </a:xfrm>
            <a:custGeom>
              <a:avLst/>
              <a:gdLst/>
              <a:ahLst/>
              <a:cxnLst/>
              <a:rect l="l" t="t" r="r" b="b"/>
              <a:pathLst>
                <a:path w="14582" h="24859" extrusionOk="0">
                  <a:moveTo>
                    <a:pt x="13103" y="968"/>
                  </a:moveTo>
                  <a:cubicBezTo>
                    <a:pt x="13368" y="968"/>
                    <a:pt x="13577" y="1195"/>
                    <a:pt x="13577" y="1442"/>
                  </a:cubicBezTo>
                  <a:lnTo>
                    <a:pt x="13577" y="3205"/>
                  </a:lnTo>
                  <a:lnTo>
                    <a:pt x="948" y="3205"/>
                  </a:lnTo>
                  <a:lnTo>
                    <a:pt x="986" y="1442"/>
                  </a:lnTo>
                  <a:cubicBezTo>
                    <a:pt x="986" y="1195"/>
                    <a:pt x="1195" y="968"/>
                    <a:pt x="1460" y="968"/>
                  </a:cubicBezTo>
                  <a:close/>
                  <a:moveTo>
                    <a:pt x="13614" y="4172"/>
                  </a:moveTo>
                  <a:lnTo>
                    <a:pt x="13614" y="19720"/>
                  </a:lnTo>
                  <a:lnTo>
                    <a:pt x="986" y="19720"/>
                  </a:lnTo>
                  <a:lnTo>
                    <a:pt x="986" y="4172"/>
                  </a:lnTo>
                  <a:close/>
                  <a:moveTo>
                    <a:pt x="13614" y="20687"/>
                  </a:moveTo>
                  <a:lnTo>
                    <a:pt x="13614" y="23399"/>
                  </a:lnTo>
                  <a:cubicBezTo>
                    <a:pt x="13614" y="23664"/>
                    <a:pt x="13387" y="23873"/>
                    <a:pt x="13140" y="23873"/>
                  </a:cubicBezTo>
                  <a:lnTo>
                    <a:pt x="1479" y="23873"/>
                  </a:lnTo>
                  <a:cubicBezTo>
                    <a:pt x="1214" y="23873"/>
                    <a:pt x="1005" y="23664"/>
                    <a:pt x="1005" y="23399"/>
                  </a:cubicBezTo>
                  <a:lnTo>
                    <a:pt x="986" y="23399"/>
                  </a:lnTo>
                  <a:lnTo>
                    <a:pt x="986" y="20687"/>
                  </a:lnTo>
                  <a:close/>
                  <a:moveTo>
                    <a:pt x="1460" y="1"/>
                  </a:moveTo>
                  <a:cubicBezTo>
                    <a:pt x="664" y="1"/>
                    <a:pt x="0" y="645"/>
                    <a:pt x="0" y="1442"/>
                  </a:cubicBezTo>
                  <a:lnTo>
                    <a:pt x="0" y="23399"/>
                  </a:lnTo>
                  <a:cubicBezTo>
                    <a:pt x="0" y="24214"/>
                    <a:pt x="664" y="24859"/>
                    <a:pt x="1460" y="24859"/>
                  </a:cubicBezTo>
                  <a:lnTo>
                    <a:pt x="13121" y="24859"/>
                  </a:lnTo>
                  <a:cubicBezTo>
                    <a:pt x="13918" y="24859"/>
                    <a:pt x="14582" y="24214"/>
                    <a:pt x="14582" y="23399"/>
                  </a:cubicBezTo>
                  <a:lnTo>
                    <a:pt x="14582" y="1442"/>
                  </a:lnTo>
                  <a:cubicBezTo>
                    <a:pt x="14582" y="645"/>
                    <a:pt x="13918" y="1"/>
                    <a:pt x="13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3" name="Google Shape;2884;p50"/>
            <p:cNvSpPr/>
            <p:nvPr/>
          </p:nvSpPr>
          <p:spPr>
            <a:xfrm>
              <a:off x="7499788" y="3798125"/>
              <a:ext cx="81075" cy="24200"/>
            </a:xfrm>
            <a:custGeom>
              <a:avLst/>
              <a:gdLst/>
              <a:ahLst/>
              <a:cxnLst/>
              <a:rect l="l" t="t" r="r" b="b"/>
              <a:pathLst>
                <a:path w="3243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4" name="Google Shape;2885;p50"/>
            <p:cNvSpPr/>
            <p:nvPr/>
          </p:nvSpPr>
          <p:spPr>
            <a:xfrm>
              <a:off x="7455238" y="3381450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60"/>
                    <a:pt x="3868" y="3394"/>
                  </a:cubicBezTo>
                  <a:lnTo>
                    <a:pt x="3868" y="493"/>
                  </a:lnTo>
                  <a:cubicBezTo>
                    <a:pt x="3868" y="228"/>
                    <a:pt x="3660" y="19"/>
                    <a:pt x="3394" y="19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5" name="Google Shape;2886;p50"/>
            <p:cNvSpPr/>
            <p:nvPr/>
          </p:nvSpPr>
          <p:spPr>
            <a:xfrm>
              <a:off x="7455238" y="3502800"/>
              <a:ext cx="96725" cy="97200"/>
            </a:xfrm>
            <a:custGeom>
              <a:avLst/>
              <a:gdLst/>
              <a:ahLst/>
              <a:cxnLst/>
              <a:rect l="l" t="t" r="r" b="b"/>
              <a:pathLst>
                <a:path w="3869" h="3888" extrusionOk="0">
                  <a:moveTo>
                    <a:pt x="2920" y="986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86"/>
                  </a:lnTo>
                  <a:close/>
                  <a:moveTo>
                    <a:pt x="493" y="0"/>
                  </a:moveTo>
                  <a:cubicBezTo>
                    <a:pt x="228" y="19"/>
                    <a:pt x="19" y="228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28" y="3868"/>
                    <a:pt x="493" y="3887"/>
                  </a:cubicBezTo>
                  <a:lnTo>
                    <a:pt x="3394" y="3887"/>
                  </a:lnTo>
                  <a:cubicBezTo>
                    <a:pt x="3660" y="3868"/>
                    <a:pt x="3868" y="3660"/>
                    <a:pt x="3868" y="3394"/>
                  </a:cubicBezTo>
                  <a:lnTo>
                    <a:pt x="3868" y="474"/>
                  </a:lnTo>
                  <a:cubicBezTo>
                    <a:pt x="3868" y="228"/>
                    <a:pt x="3660" y="19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6" name="Google Shape;2887;p50"/>
            <p:cNvSpPr/>
            <p:nvPr/>
          </p:nvSpPr>
          <p:spPr>
            <a:xfrm>
              <a:off x="7455238" y="3624625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01"/>
                  </a:lnTo>
                  <a:lnTo>
                    <a:pt x="986" y="2901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75"/>
                  </a:lnTo>
                  <a:cubicBezTo>
                    <a:pt x="0" y="3641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41"/>
                    <a:pt x="3868" y="3375"/>
                  </a:cubicBezTo>
                  <a:lnTo>
                    <a:pt x="3868" y="474"/>
                  </a:lnTo>
                  <a:cubicBezTo>
                    <a:pt x="3868" y="209"/>
                    <a:pt x="3660" y="0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7" name="Google Shape;2888;p50"/>
            <p:cNvSpPr/>
            <p:nvPr/>
          </p:nvSpPr>
          <p:spPr>
            <a:xfrm>
              <a:off x="7572788" y="33937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8" name="Google Shape;2889;p50"/>
            <p:cNvSpPr/>
            <p:nvPr/>
          </p:nvSpPr>
          <p:spPr>
            <a:xfrm>
              <a:off x="7572788" y="3442125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09" name="Google Shape;2890;p50"/>
            <p:cNvSpPr/>
            <p:nvPr/>
          </p:nvSpPr>
          <p:spPr>
            <a:xfrm>
              <a:off x="7572788" y="3563475"/>
              <a:ext cx="81100" cy="24675"/>
            </a:xfrm>
            <a:custGeom>
              <a:avLst/>
              <a:gdLst/>
              <a:ahLst/>
              <a:cxnLst/>
              <a:rect l="l" t="t" r="r" b="b"/>
              <a:pathLst>
                <a:path w="3244" h="987" extrusionOk="0">
                  <a:moveTo>
                    <a:pt x="645" y="0"/>
                  </a:moveTo>
                  <a:cubicBezTo>
                    <a:pt x="1" y="0"/>
                    <a:pt x="1" y="986"/>
                    <a:pt x="645" y="986"/>
                  </a:cubicBezTo>
                  <a:lnTo>
                    <a:pt x="2598" y="986"/>
                  </a:lnTo>
                  <a:cubicBezTo>
                    <a:pt x="3243" y="986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0" name="Google Shape;2891;p50"/>
            <p:cNvSpPr/>
            <p:nvPr/>
          </p:nvSpPr>
          <p:spPr>
            <a:xfrm>
              <a:off x="7572788" y="3685300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1" name="Google Shape;2892;p50"/>
            <p:cNvSpPr/>
            <p:nvPr/>
          </p:nvSpPr>
          <p:spPr>
            <a:xfrm>
              <a:off x="7572788" y="351512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  <p:sp>
          <p:nvSpPr>
            <p:cNvPr id="112" name="Google Shape;2893;p50"/>
            <p:cNvSpPr/>
            <p:nvPr/>
          </p:nvSpPr>
          <p:spPr>
            <a:xfrm>
              <a:off x="7572788" y="36364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1086452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¿Qué es Python?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6881359" cy="2801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>
                <a:solidFill>
                  <a:srgbClr val="A5CF27"/>
                </a:solidFill>
              </a:rPr>
              <a:t>Python es un lenguaje de alto nivel de programación interpretado cuya filosofía hace hincapié en la legibilidad de su código. Se trata de un lenguaje de programación </a:t>
            </a:r>
            <a:r>
              <a:rPr lang="es-MX" sz="1600" dirty="0" err="1" smtClean="0">
                <a:solidFill>
                  <a:srgbClr val="A5CF27"/>
                </a:solidFill>
              </a:rPr>
              <a:t>multiparadigma</a:t>
            </a:r>
            <a:r>
              <a:rPr lang="es-MX" sz="1600" dirty="0" smtClean="0">
                <a:solidFill>
                  <a:srgbClr val="A5CF27"/>
                </a:solidFill>
              </a:rPr>
              <a:t>. Es </a:t>
            </a:r>
            <a:r>
              <a:rPr lang="es-MX" sz="1600" dirty="0">
                <a:solidFill>
                  <a:srgbClr val="A5CF27"/>
                </a:solidFill>
              </a:rPr>
              <a:t>un lenguaje interpretado, dinámico y </a:t>
            </a:r>
            <a:r>
              <a:rPr lang="es-MX" sz="1600" dirty="0" smtClean="0">
                <a:solidFill>
                  <a:srgbClr val="A5CF27"/>
                </a:solidFill>
              </a:rPr>
              <a:t>multiplataforma</a:t>
            </a:r>
            <a:endParaRPr lang="es-MX" sz="1600" dirty="0">
              <a:solidFill>
                <a:srgbClr val="A5CF27"/>
              </a:solidFill>
            </a:endParaRPr>
          </a:p>
          <a:p>
            <a:pPr marL="0" indent="0"/>
            <a:endParaRPr lang="es-MX" sz="1600" dirty="0" smtClean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Administrado </a:t>
            </a:r>
            <a:r>
              <a:rPr lang="es-MX" sz="1600" dirty="0">
                <a:solidFill>
                  <a:srgbClr val="A5CF27"/>
                </a:solidFill>
              </a:rPr>
              <a:t>por Python Software </a:t>
            </a:r>
            <a:r>
              <a:rPr lang="es-MX" sz="1600" dirty="0" err="1">
                <a:solidFill>
                  <a:srgbClr val="A5CF27"/>
                </a:solidFill>
              </a:rPr>
              <a:t>Foundation</a:t>
            </a:r>
            <a:r>
              <a:rPr lang="es-MX" sz="1600" dirty="0">
                <a:solidFill>
                  <a:srgbClr val="A5CF27"/>
                </a:solidFill>
              </a:rPr>
              <a:t>, posee una licencia de código abierto, denominada Python Software </a:t>
            </a:r>
            <a:r>
              <a:rPr lang="es-MX" sz="1600" dirty="0" err="1">
                <a:solidFill>
                  <a:srgbClr val="A5CF27"/>
                </a:solidFill>
              </a:rPr>
              <a:t>Foundation</a:t>
            </a:r>
            <a:r>
              <a:rPr lang="es-MX" sz="1600" dirty="0">
                <a:solidFill>
                  <a:srgbClr val="A5CF27"/>
                </a:solidFill>
              </a:rPr>
              <a:t> </a:t>
            </a:r>
            <a:r>
              <a:rPr lang="es-MX" sz="1600" dirty="0" err="1">
                <a:solidFill>
                  <a:srgbClr val="A5CF27"/>
                </a:solidFill>
              </a:rPr>
              <a:t>License</a:t>
            </a:r>
            <a:r>
              <a:rPr lang="es-MX" sz="1600" dirty="0" smtClean="0">
                <a:solidFill>
                  <a:srgbClr val="A5CF27"/>
                </a:solidFill>
              </a:rPr>
              <a:t>.​ </a:t>
            </a:r>
            <a:r>
              <a:rPr lang="es-MX" sz="1600" dirty="0">
                <a:solidFill>
                  <a:srgbClr val="A5CF27"/>
                </a:solidFill>
              </a:rPr>
              <a:t>Python se clasifica constantemente como uno de los lenguajes de programación más </a:t>
            </a:r>
            <a:r>
              <a:rPr lang="es-MX" sz="1600" dirty="0" smtClean="0">
                <a:solidFill>
                  <a:srgbClr val="A5CF27"/>
                </a:solidFill>
              </a:rPr>
              <a:t>populares</a:t>
            </a:r>
            <a:endParaRPr lang="es-AR" sz="1600" dirty="0">
              <a:solidFill>
                <a:srgbClr val="A5CF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45373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2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2494726" y="1767558"/>
            <a:ext cx="23307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Soporta programación imperativa, estructurada, POO, funcional,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3" name="Google Shape;713;p36"/>
          <p:cNvSpPr txBox="1">
            <a:spLocks noGrp="1"/>
          </p:cNvSpPr>
          <p:nvPr>
            <p:ph type="subTitle" idx="1"/>
          </p:nvPr>
        </p:nvSpPr>
        <p:spPr>
          <a:xfrm>
            <a:off x="5596231" y="1767553"/>
            <a:ext cx="2533252" cy="7192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Su código puede correr en Windows, Linux, Mac, Microcontroladores, etc. Se puede reusar </a:t>
            </a:r>
            <a:r>
              <a:rPr lang="es-AR" sz="1200" dirty="0" err="1" smtClean="0"/>
              <a:t>codigo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4947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err="1" smtClean="0"/>
              <a:t>Multiparadigma</a:t>
            </a:r>
            <a:endParaRPr lang="es-AR" sz="1600" dirty="0"/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5596226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Multiplataforma</a:t>
            </a:r>
            <a:endParaRPr lang="es-AR" sz="1600" dirty="0"/>
          </a:p>
        </p:txBody>
      </p:sp>
      <p:sp>
        <p:nvSpPr>
          <p:cNvPr id="716" name="Google Shape;716;p36"/>
          <p:cNvSpPr txBox="1">
            <a:spLocks noGrp="1"/>
          </p:cNvSpPr>
          <p:nvPr>
            <p:ph type="subTitle" idx="5"/>
          </p:nvPr>
        </p:nvSpPr>
        <p:spPr>
          <a:xfrm>
            <a:off x="5596218" y="3253950"/>
            <a:ext cx="2600010" cy="89230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</a:t>
            </a:r>
            <a:r>
              <a:rPr lang="es-MX" sz="1200" dirty="0"/>
              <a:t>El código no se compila a lenguaje máquina, sino que </a:t>
            </a:r>
            <a:r>
              <a:rPr lang="es-MX" sz="1200" dirty="0" smtClean="0"/>
              <a:t>se ejecutan </a:t>
            </a:r>
            <a:r>
              <a:rPr lang="es-MX" sz="1200" dirty="0"/>
              <a:t>las instrucciones a medida que se las lee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7" name="Google Shape;717;p36"/>
          <p:cNvSpPr txBox="1">
            <a:spLocks noGrp="1"/>
          </p:cNvSpPr>
          <p:nvPr>
            <p:ph type="subTitle" idx="6"/>
          </p:nvPr>
        </p:nvSpPr>
        <p:spPr>
          <a:xfrm>
            <a:off x="2494714" y="3253953"/>
            <a:ext cx="2467924" cy="106023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</a:t>
            </a:r>
            <a:r>
              <a:rPr lang="es-MX" sz="1200" dirty="0"/>
              <a:t>El tipo de las variables se decide en</a:t>
            </a:r>
          </a:p>
          <a:p>
            <a:pPr marL="0" indent="0"/>
            <a:r>
              <a:rPr lang="es-MX" sz="1200" dirty="0"/>
              <a:t>tiempo de </a:t>
            </a:r>
            <a:r>
              <a:rPr lang="es-MX" sz="1200" dirty="0" smtClean="0"/>
              <a:t>ejecución. No se permite operar tipos diferentes</a:t>
            </a:r>
            <a:r>
              <a:rPr lang="es-AR" sz="1200" dirty="0" smtClean="0"/>
              <a:t> &gt;</a:t>
            </a:r>
            <a:endParaRPr lang="es-AR" sz="1200" dirty="0"/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494714" y="2876059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err="1" smtClean="0"/>
              <a:t>Tipado</a:t>
            </a:r>
            <a:r>
              <a:rPr lang="es-AR" sz="1600" dirty="0" smtClean="0"/>
              <a:t> Fuerte y </a:t>
            </a:r>
            <a:r>
              <a:rPr lang="es-AR" sz="1600" dirty="0" err="1" smtClean="0"/>
              <a:t>Dinamico</a:t>
            </a:r>
            <a:endParaRPr lang="es-AR" sz="1600" dirty="0"/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5596214" y="2876059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/>
              <a:t>Interpretado</a:t>
            </a:r>
            <a:endParaRPr lang="es-AR" sz="1600" dirty="0"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¿Qué es Python?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50" name="Google Shape;750;p36"/>
          <p:cNvGrpSpPr/>
          <p:nvPr/>
        </p:nvGrpSpPr>
        <p:grpSpPr>
          <a:xfrm>
            <a:off x="1877959" y="3234024"/>
            <a:ext cx="365751" cy="302447"/>
            <a:chOff x="4667413" y="5261950"/>
            <a:chExt cx="475000" cy="389200"/>
          </a:xfrm>
        </p:grpSpPr>
        <p:sp>
          <p:nvSpPr>
            <p:cNvPr id="751" name="Google Shape;751;p36"/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3" name="Google Shape;763;p36"/>
          <p:cNvGrpSpPr/>
          <p:nvPr/>
        </p:nvGrpSpPr>
        <p:grpSpPr>
          <a:xfrm>
            <a:off x="1771664" y="1671651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4871176" y="1671651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4871176" y="3141497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1771664" y="3141497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grpSp>
        <p:nvGrpSpPr>
          <p:cNvPr id="68" name="Google Shape;2825;p50"/>
          <p:cNvGrpSpPr/>
          <p:nvPr/>
        </p:nvGrpSpPr>
        <p:grpSpPr>
          <a:xfrm>
            <a:off x="1875902" y="1746223"/>
            <a:ext cx="365764" cy="365736"/>
            <a:chOff x="3962513" y="3253150"/>
            <a:chExt cx="497300" cy="497600"/>
          </a:xfrm>
        </p:grpSpPr>
        <p:sp>
          <p:nvSpPr>
            <p:cNvPr id="69" name="Google Shape;2826;p50"/>
            <p:cNvSpPr/>
            <p:nvPr/>
          </p:nvSpPr>
          <p:spPr>
            <a:xfrm>
              <a:off x="4330363" y="3565850"/>
              <a:ext cx="119500" cy="174925"/>
            </a:xfrm>
            <a:custGeom>
              <a:avLst/>
              <a:gdLst/>
              <a:ahLst/>
              <a:cxnLst/>
              <a:rect l="l" t="t" r="r" b="b"/>
              <a:pathLst>
                <a:path w="4780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2827;p50"/>
            <p:cNvSpPr/>
            <p:nvPr/>
          </p:nvSpPr>
          <p:spPr>
            <a:xfrm>
              <a:off x="4209088" y="3262750"/>
              <a:ext cx="217550" cy="195950"/>
            </a:xfrm>
            <a:custGeom>
              <a:avLst/>
              <a:gdLst/>
              <a:ahLst/>
              <a:cxnLst/>
              <a:rect l="l" t="t" r="r" b="b"/>
              <a:pathLst>
                <a:path w="8702" h="7838" extrusionOk="0">
                  <a:moveTo>
                    <a:pt x="6474" y="1"/>
                  </a:moveTo>
                  <a:cubicBezTo>
                    <a:pt x="5696" y="1"/>
                    <a:pt x="4933" y="537"/>
                    <a:pt x="4662" y="1335"/>
                  </a:cubicBezTo>
                  <a:cubicBezTo>
                    <a:pt x="4302" y="2643"/>
                    <a:pt x="3430" y="3743"/>
                    <a:pt x="2254" y="4388"/>
                  </a:cubicBezTo>
                  <a:lnTo>
                    <a:pt x="2065" y="4217"/>
                  </a:lnTo>
                  <a:cubicBezTo>
                    <a:pt x="1853" y="4006"/>
                    <a:pt x="1617" y="3917"/>
                    <a:pt x="1390" y="3917"/>
                  </a:cubicBezTo>
                  <a:cubicBezTo>
                    <a:pt x="643" y="3917"/>
                    <a:pt x="1" y="4884"/>
                    <a:pt x="699" y="5582"/>
                  </a:cubicBezTo>
                  <a:lnTo>
                    <a:pt x="2614" y="7516"/>
                  </a:lnTo>
                  <a:cubicBezTo>
                    <a:pt x="2828" y="7743"/>
                    <a:pt x="3070" y="7837"/>
                    <a:pt x="3304" y="7837"/>
                  </a:cubicBezTo>
                  <a:cubicBezTo>
                    <a:pt x="4068" y="7837"/>
                    <a:pt x="4739" y="6829"/>
                    <a:pt x="3999" y="6132"/>
                  </a:cubicBezTo>
                  <a:lnTo>
                    <a:pt x="3809" y="5962"/>
                  </a:lnTo>
                  <a:cubicBezTo>
                    <a:pt x="4473" y="4786"/>
                    <a:pt x="5572" y="3914"/>
                    <a:pt x="6862" y="3535"/>
                  </a:cubicBezTo>
                  <a:cubicBezTo>
                    <a:pt x="8094" y="3136"/>
                    <a:pt x="8701" y="1544"/>
                    <a:pt x="7677" y="520"/>
                  </a:cubicBezTo>
                  <a:cubicBezTo>
                    <a:pt x="7323" y="159"/>
                    <a:pt x="6896" y="1"/>
                    <a:pt x="64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2828;p50"/>
            <p:cNvSpPr/>
            <p:nvPr/>
          </p:nvSpPr>
          <p:spPr>
            <a:xfrm>
              <a:off x="4210913" y="3565850"/>
              <a:ext cx="119475" cy="174925"/>
            </a:xfrm>
            <a:custGeom>
              <a:avLst/>
              <a:gdLst/>
              <a:ahLst/>
              <a:cxnLst/>
              <a:rect l="l" t="t" r="r" b="b"/>
              <a:pathLst>
                <a:path w="4779" h="6997" extrusionOk="0">
                  <a:moveTo>
                    <a:pt x="1" y="0"/>
                  </a:moveTo>
                  <a:lnTo>
                    <a:pt x="1" y="6997"/>
                  </a:lnTo>
                  <a:lnTo>
                    <a:pt x="4779" y="6997"/>
                  </a:lnTo>
                  <a:lnTo>
                    <a:pt x="477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2829;p50"/>
            <p:cNvSpPr/>
            <p:nvPr/>
          </p:nvSpPr>
          <p:spPr>
            <a:xfrm>
              <a:off x="4091463" y="3565850"/>
              <a:ext cx="119950" cy="174925"/>
            </a:xfrm>
            <a:custGeom>
              <a:avLst/>
              <a:gdLst/>
              <a:ahLst/>
              <a:cxnLst/>
              <a:rect l="l" t="t" r="r" b="b"/>
              <a:pathLst>
                <a:path w="4798" h="6997" extrusionOk="0">
                  <a:moveTo>
                    <a:pt x="2427" y="0"/>
                  </a:moveTo>
                  <a:lnTo>
                    <a:pt x="0" y="1877"/>
                  </a:lnTo>
                  <a:lnTo>
                    <a:pt x="0" y="6997"/>
                  </a:lnTo>
                  <a:lnTo>
                    <a:pt x="4798" y="6997"/>
                  </a:lnTo>
                  <a:lnTo>
                    <a:pt x="479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2830;p50"/>
            <p:cNvSpPr/>
            <p:nvPr/>
          </p:nvSpPr>
          <p:spPr>
            <a:xfrm>
              <a:off x="3972463" y="3406100"/>
              <a:ext cx="298675" cy="334675"/>
            </a:xfrm>
            <a:custGeom>
              <a:avLst/>
              <a:gdLst/>
              <a:ahLst/>
              <a:cxnLst/>
              <a:rect l="l" t="t" r="r" b="b"/>
              <a:pathLst>
                <a:path w="11947" h="13387" extrusionOk="0">
                  <a:moveTo>
                    <a:pt x="10297" y="0"/>
                  </a:moveTo>
                  <a:lnTo>
                    <a:pt x="4381" y="5916"/>
                  </a:lnTo>
                  <a:cubicBezTo>
                    <a:pt x="4248" y="6049"/>
                    <a:pt x="4135" y="6219"/>
                    <a:pt x="4078" y="6390"/>
                  </a:cubicBezTo>
                  <a:lnTo>
                    <a:pt x="1" y="6390"/>
                  </a:lnTo>
                  <a:lnTo>
                    <a:pt x="1" y="13387"/>
                  </a:lnTo>
                  <a:lnTo>
                    <a:pt x="4760" y="13387"/>
                  </a:lnTo>
                  <a:lnTo>
                    <a:pt x="4760" y="8267"/>
                  </a:lnTo>
                  <a:lnTo>
                    <a:pt x="5121" y="7907"/>
                  </a:lnTo>
                  <a:cubicBezTo>
                    <a:pt x="5142" y="7908"/>
                    <a:pt x="5164" y="7909"/>
                    <a:pt x="5185" y="7909"/>
                  </a:cubicBezTo>
                  <a:cubicBezTo>
                    <a:pt x="5502" y="7909"/>
                    <a:pt x="5799" y="7779"/>
                    <a:pt x="6012" y="7566"/>
                  </a:cubicBezTo>
                  <a:lnTo>
                    <a:pt x="11947" y="1631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2831;p50"/>
            <p:cNvSpPr/>
            <p:nvPr/>
          </p:nvSpPr>
          <p:spPr>
            <a:xfrm>
              <a:off x="4398288" y="3595200"/>
              <a:ext cx="22650" cy="19075"/>
            </a:xfrm>
            <a:custGeom>
              <a:avLst/>
              <a:gdLst/>
              <a:ahLst/>
              <a:cxnLst/>
              <a:rect l="l" t="t" r="r" b="b"/>
              <a:pathLst>
                <a:path w="906" h="763" extrusionOk="0">
                  <a:moveTo>
                    <a:pt x="539" y="0"/>
                  </a:moveTo>
                  <a:cubicBezTo>
                    <a:pt x="528" y="0"/>
                    <a:pt x="518" y="1"/>
                    <a:pt x="507" y="2"/>
                  </a:cubicBezTo>
                  <a:cubicBezTo>
                    <a:pt x="500" y="1"/>
                    <a:pt x="493" y="1"/>
                    <a:pt x="486" y="1"/>
                  </a:cubicBezTo>
                  <a:cubicBezTo>
                    <a:pt x="159" y="1"/>
                    <a:pt x="1" y="424"/>
                    <a:pt x="242" y="646"/>
                  </a:cubicBezTo>
                  <a:cubicBezTo>
                    <a:pt x="322" y="727"/>
                    <a:pt x="421" y="763"/>
                    <a:pt x="518" y="763"/>
                  </a:cubicBezTo>
                  <a:cubicBezTo>
                    <a:pt x="717" y="763"/>
                    <a:pt x="906" y="611"/>
                    <a:pt x="906" y="381"/>
                  </a:cubicBezTo>
                  <a:cubicBezTo>
                    <a:pt x="906" y="182"/>
                    <a:pt x="750" y="0"/>
                    <a:pt x="5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2832;p50"/>
            <p:cNvSpPr/>
            <p:nvPr/>
          </p:nvSpPr>
          <p:spPr>
            <a:xfrm>
              <a:off x="3962513" y="3253150"/>
              <a:ext cx="497300" cy="497600"/>
            </a:xfrm>
            <a:custGeom>
              <a:avLst/>
              <a:gdLst/>
              <a:ahLst/>
              <a:cxnLst/>
              <a:rect l="l" t="t" r="r" b="b"/>
              <a:pathLst>
                <a:path w="19892" h="19904" extrusionOk="0">
                  <a:moveTo>
                    <a:pt x="16336" y="787"/>
                  </a:moveTo>
                  <a:cubicBezTo>
                    <a:pt x="16663" y="787"/>
                    <a:pt x="16995" y="908"/>
                    <a:pt x="17275" y="1188"/>
                  </a:cubicBezTo>
                  <a:cubicBezTo>
                    <a:pt x="18071" y="1984"/>
                    <a:pt x="17559" y="3236"/>
                    <a:pt x="16592" y="3558"/>
                  </a:cubicBezTo>
                  <a:cubicBezTo>
                    <a:pt x="15151" y="4032"/>
                    <a:pt x="14146" y="4772"/>
                    <a:pt x="13331" y="6137"/>
                  </a:cubicBezTo>
                  <a:cubicBezTo>
                    <a:pt x="13236" y="6289"/>
                    <a:pt x="13255" y="6497"/>
                    <a:pt x="13388" y="6611"/>
                  </a:cubicBezTo>
                  <a:lnTo>
                    <a:pt x="13577" y="6801"/>
                  </a:lnTo>
                  <a:cubicBezTo>
                    <a:pt x="14024" y="7218"/>
                    <a:pt x="13628" y="7822"/>
                    <a:pt x="13170" y="7822"/>
                  </a:cubicBezTo>
                  <a:cubicBezTo>
                    <a:pt x="13026" y="7822"/>
                    <a:pt x="12875" y="7762"/>
                    <a:pt x="12743" y="7616"/>
                  </a:cubicBezTo>
                  <a:lnTo>
                    <a:pt x="10828" y="5701"/>
                  </a:lnTo>
                  <a:cubicBezTo>
                    <a:pt x="10600" y="5473"/>
                    <a:pt x="10600" y="5094"/>
                    <a:pt x="10828" y="4867"/>
                  </a:cubicBezTo>
                  <a:lnTo>
                    <a:pt x="10828" y="4886"/>
                  </a:lnTo>
                  <a:cubicBezTo>
                    <a:pt x="10942" y="4772"/>
                    <a:pt x="11093" y="4715"/>
                    <a:pt x="11245" y="4715"/>
                  </a:cubicBezTo>
                  <a:cubicBezTo>
                    <a:pt x="11397" y="4715"/>
                    <a:pt x="11548" y="4772"/>
                    <a:pt x="11662" y="4886"/>
                  </a:cubicBezTo>
                  <a:lnTo>
                    <a:pt x="11833" y="5056"/>
                  </a:lnTo>
                  <a:cubicBezTo>
                    <a:pt x="11910" y="5134"/>
                    <a:pt x="12007" y="5172"/>
                    <a:pt x="12104" y="5172"/>
                  </a:cubicBezTo>
                  <a:cubicBezTo>
                    <a:pt x="12174" y="5172"/>
                    <a:pt x="12244" y="5153"/>
                    <a:pt x="12307" y="5113"/>
                  </a:cubicBezTo>
                  <a:cubicBezTo>
                    <a:pt x="13691" y="4298"/>
                    <a:pt x="14430" y="3274"/>
                    <a:pt x="14904" y="1852"/>
                  </a:cubicBezTo>
                  <a:cubicBezTo>
                    <a:pt x="15104" y="1229"/>
                    <a:pt x="15711" y="787"/>
                    <a:pt x="16336" y="787"/>
                  </a:cubicBezTo>
                  <a:close/>
                  <a:moveTo>
                    <a:pt x="10695" y="6668"/>
                  </a:moveTo>
                  <a:lnTo>
                    <a:pt x="11795" y="7768"/>
                  </a:lnTo>
                  <a:lnTo>
                    <a:pt x="6144" y="13418"/>
                  </a:lnTo>
                  <a:cubicBezTo>
                    <a:pt x="6005" y="13557"/>
                    <a:pt x="5803" y="13648"/>
                    <a:pt x="5610" y="13648"/>
                  </a:cubicBezTo>
                  <a:cubicBezTo>
                    <a:pt x="5592" y="13648"/>
                    <a:pt x="5574" y="13647"/>
                    <a:pt x="5556" y="13646"/>
                  </a:cubicBezTo>
                  <a:cubicBezTo>
                    <a:pt x="5443" y="13646"/>
                    <a:pt x="5329" y="13684"/>
                    <a:pt x="5253" y="13760"/>
                  </a:cubicBezTo>
                  <a:cubicBezTo>
                    <a:pt x="5139" y="13873"/>
                    <a:pt x="5443" y="13570"/>
                    <a:pt x="3945" y="15068"/>
                  </a:cubicBezTo>
                  <a:cubicBezTo>
                    <a:pt x="3865" y="15140"/>
                    <a:pt x="3777" y="15170"/>
                    <a:pt x="3693" y="15170"/>
                  </a:cubicBezTo>
                  <a:cubicBezTo>
                    <a:pt x="3398" y="15170"/>
                    <a:pt x="3144" y="14798"/>
                    <a:pt x="3395" y="14518"/>
                  </a:cubicBezTo>
                  <a:lnTo>
                    <a:pt x="4703" y="13210"/>
                  </a:lnTo>
                  <a:cubicBezTo>
                    <a:pt x="4779" y="13115"/>
                    <a:pt x="4817" y="13020"/>
                    <a:pt x="4817" y="12906"/>
                  </a:cubicBezTo>
                  <a:cubicBezTo>
                    <a:pt x="4798" y="12679"/>
                    <a:pt x="4893" y="12470"/>
                    <a:pt x="5045" y="12318"/>
                  </a:cubicBezTo>
                  <a:lnTo>
                    <a:pt x="10695" y="6668"/>
                  </a:lnTo>
                  <a:close/>
                  <a:moveTo>
                    <a:pt x="3907" y="12906"/>
                  </a:moveTo>
                  <a:lnTo>
                    <a:pt x="2845" y="13968"/>
                  </a:lnTo>
                  <a:cubicBezTo>
                    <a:pt x="2018" y="14809"/>
                    <a:pt x="2789" y="15972"/>
                    <a:pt x="3689" y="15972"/>
                  </a:cubicBezTo>
                  <a:cubicBezTo>
                    <a:pt x="3966" y="15972"/>
                    <a:pt x="4255" y="15862"/>
                    <a:pt x="4514" y="15599"/>
                  </a:cubicBezTo>
                  <a:lnTo>
                    <a:pt x="4798" y="15314"/>
                  </a:lnTo>
                  <a:lnTo>
                    <a:pt x="4798" y="19107"/>
                  </a:lnTo>
                  <a:lnTo>
                    <a:pt x="778" y="19107"/>
                  </a:lnTo>
                  <a:lnTo>
                    <a:pt x="778" y="12906"/>
                  </a:lnTo>
                  <a:close/>
                  <a:moveTo>
                    <a:pt x="7756" y="12887"/>
                  </a:moveTo>
                  <a:lnTo>
                    <a:pt x="9557" y="12906"/>
                  </a:lnTo>
                  <a:lnTo>
                    <a:pt x="9557" y="19107"/>
                  </a:lnTo>
                  <a:lnTo>
                    <a:pt x="5556" y="19107"/>
                  </a:lnTo>
                  <a:lnTo>
                    <a:pt x="5556" y="14537"/>
                  </a:lnTo>
                  <a:lnTo>
                    <a:pt x="5689" y="14404"/>
                  </a:lnTo>
                  <a:cubicBezTo>
                    <a:pt x="6068" y="14385"/>
                    <a:pt x="6429" y="14215"/>
                    <a:pt x="6694" y="13949"/>
                  </a:cubicBezTo>
                  <a:lnTo>
                    <a:pt x="7756" y="12887"/>
                  </a:lnTo>
                  <a:close/>
                  <a:moveTo>
                    <a:pt x="14336" y="12906"/>
                  </a:moveTo>
                  <a:lnTo>
                    <a:pt x="14336" y="19107"/>
                  </a:lnTo>
                  <a:lnTo>
                    <a:pt x="10335" y="19107"/>
                  </a:lnTo>
                  <a:lnTo>
                    <a:pt x="10335" y="12906"/>
                  </a:lnTo>
                  <a:close/>
                  <a:moveTo>
                    <a:pt x="19114" y="12906"/>
                  </a:moveTo>
                  <a:lnTo>
                    <a:pt x="19114" y="19107"/>
                  </a:lnTo>
                  <a:lnTo>
                    <a:pt x="15113" y="19107"/>
                  </a:lnTo>
                  <a:lnTo>
                    <a:pt x="15113" y="12906"/>
                  </a:lnTo>
                  <a:close/>
                  <a:moveTo>
                    <a:pt x="16345" y="0"/>
                  </a:moveTo>
                  <a:cubicBezTo>
                    <a:pt x="15418" y="0"/>
                    <a:pt x="14512" y="626"/>
                    <a:pt x="14184" y="1586"/>
                  </a:cubicBezTo>
                  <a:cubicBezTo>
                    <a:pt x="13862" y="2705"/>
                    <a:pt x="13160" y="3672"/>
                    <a:pt x="12174" y="4298"/>
                  </a:cubicBezTo>
                  <a:cubicBezTo>
                    <a:pt x="11887" y="4029"/>
                    <a:pt x="11567" y="3914"/>
                    <a:pt x="11259" y="3914"/>
                  </a:cubicBezTo>
                  <a:cubicBezTo>
                    <a:pt x="10265" y="3914"/>
                    <a:pt x="9397" y="5105"/>
                    <a:pt x="10164" y="6118"/>
                  </a:cubicBezTo>
                  <a:lnTo>
                    <a:pt x="4514" y="11769"/>
                  </a:lnTo>
                  <a:cubicBezTo>
                    <a:pt x="4400" y="11863"/>
                    <a:pt x="4305" y="11996"/>
                    <a:pt x="4229" y="12129"/>
                  </a:cubicBezTo>
                  <a:lnTo>
                    <a:pt x="399" y="12129"/>
                  </a:lnTo>
                  <a:cubicBezTo>
                    <a:pt x="171" y="12129"/>
                    <a:pt x="1" y="12300"/>
                    <a:pt x="1" y="12508"/>
                  </a:cubicBezTo>
                  <a:lnTo>
                    <a:pt x="1" y="19505"/>
                  </a:lnTo>
                  <a:cubicBezTo>
                    <a:pt x="1" y="19713"/>
                    <a:pt x="171" y="19884"/>
                    <a:pt x="399" y="19884"/>
                  </a:cubicBezTo>
                  <a:lnTo>
                    <a:pt x="399" y="19903"/>
                  </a:lnTo>
                  <a:lnTo>
                    <a:pt x="19493" y="19903"/>
                  </a:lnTo>
                  <a:cubicBezTo>
                    <a:pt x="19721" y="19884"/>
                    <a:pt x="19891" y="19713"/>
                    <a:pt x="19891" y="19505"/>
                  </a:cubicBezTo>
                  <a:lnTo>
                    <a:pt x="19891" y="12508"/>
                  </a:lnTo>
                  <a:cubicBezTo>
                    <a:pt x="19891" y="12300"/>
                    <a:pt x="19721" y="12129"/>
                    <a:pt x="19493" y="12129"/>
                  </a:cubicBezTo>
                  <a:lnTo>
                    <a:pt x="8533" y="12129"/>
                  </a:lnTo>
                  <a:lnTo>
                    <a:pt x="12364" y="8299"/>
                  </a:lnTo>
                  <a:cubicBezTo>
                    <a:pt x="12635" y="8504"/>
                    <a:pt x="12918" y="8592"/>
                    <a:pt x="13187" y="8592"/>
                  </a:cubicBezTo>
                  <a:cubicBezTo>
                    <a:pt x="14235" y="8592"/>
                    <a:pt x="15070" y="7254"/>
                    <a:pt x="14165" y="6289"/>
                  </a:cubicBezTo>
                  <a:cubicBezTo>
                    <a:pt x="14810" y="5322"/>
                    <a:pt x="15758" y="4601"/>
                    <a:pt x="16876" y="4298"/>
                  </a:cubicBezTo>
                  <a:cubicBezTo>
                    <a:pt x="18355" y="3786"/>
                    <a:pt x="19038" y="1871"/>
                    <a:pt x="17825" y="638"/>
                  </a:cubicBezTo>
                  <a:cubicBezTo>
                    <a:pt x="17389" y="196"/>
                    <a:pt x="16864" y="0"/>
                    <a:pt x="1634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2833;p50"/>
            <p:cNvSpPr/>
            <p:nvPr/>
          </p:nvSpPr>
          <p:spPr>
            <a:xfrm>
              <a:off x="4401488" y="3633625"/>
              <a:ext cx="19450" cy="77875"/>
            </a:xfrm>
            <a:custGeom>
              <a:avLst/>
              <a:gdLst/>
              <a:ahLst/>
              <a:cxnLst/>
              <a:rect l="l" t="t" r="r" b="b"/>
              <a:pathLst>
                <a:path w="778" h="3115" extrusionOk="0">
                  <a:moveTo>
                    <a:pt x="379" y="1"/>
                  </a:moveTo>
                  <a:cubicBezTo>
                    <a:pt x="171" y="1"/>
                    <a:pt x="0" y="190"/>
                    <a:pt x="0" y="399"/>
                  </a:cubicBezTo>
                  <a:lnTo>
                    <a:pt x="0" y="2731"/>
                  </a:lnTo>
                  <a:cubicBezTo>
                    <a:pt x="0" y="2987"/>
                    <a:pt x="194" y="3115"/>
                    <a:pt x="389" y="3115"/>
                  </a:cubicBezTo>
                  <a:cubicBezTo>
                    <a:pt x="583" y="3115"/>
                    <a:pt x="778" y="2987"/>
                    <a:pt x="778" y="2731"/>
                  </a:cubicBezTo>
                  <a:lnTo>
                    <a:pt x="778" y="418"/>
                  </a:lnTo>
                  <a:cubicBezTo>
                    <a:pt x="778" y="190"/>
                    <a:pt x="607" y="20"/>
                    <a:pt x="379" y="20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" name="Google Shape;2971;p50"/>
          <p:cNvGrpSpPr/>
          <p:nvPr/>
        </p:nvGrpSpPr>
        <p:grpSpPr>
          <a:xfrm>
            <a:off x="4977449" y="1777912"/>
            <a:ext cx="365778" cy="297855"/>
            <a:chOff x="5899913" y="4248925"/>
            <a:chExt cx="639025" cy="524300"/>
          </a:xfrm>
        </p:grpSpPr>
        <p:sp>
          <p:nvSpPr>
            <p:cNvPr id="78" name="Google Shape;2972;p50"/>
            <p:cNvSpPr/>
            <p:nvPr/>
          </p:nvSpPr>
          <p:spPr>
            <a:xfrm>
              <a:off x="5937363" y="4261725"/>
              <a:ext cx="564600" cy="399175"/>
            </a:xfrm>
            <a:custGeom>
              <a:avLst/>
              <a:gdLst/>
              <a:ahLst/>
              <a:cxnLst/>
              <a:rect l="l" t="t" r="r" b="b"/>
              <a:pathLst>
                <a:path w="22584" h="15967" extrusionOk="0">
                  <a:moveTo>
                    <a:pt x="1005" y="1"/>
                  </a:moveTo>
                  <a:cubicBezTo>
                    <a:pt x="455" y="1"/>
                    <a:pt x="0" y="437"/>
                    <a:pt x="19" y="986"/>
                  </a:cubicBezTo>
                  <a:lnTo>
                    <a:pt x="19" y="15966"/>
                  </a:lnTo>
                  <a:lnTo>
                    <a:pt x="22584" y="15966"/>
                  </a:lnTo>
                  <a:lnTo>
                    <a:pt x="22584" y="986"/>
                  </a:lnTo>
                  <a:cubicBezTo>
                    <a:pt x="22584" y="437"/>
                    <a:pt x="22128" y="1"/>
                    <a:pt x="2157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2973;p50"/>
            <p:cNvSpPr/>
            <p:nvPr/>
          </p:nvSpPr>
          <p:spPr>
            <a:xfrm>
              <a:off x="6070088" y="44987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498"/>
                  </a:lnTo>
                  <a:lnTo>
                    <a:pt x="5992" y="4494"/>
                  </a:lnTo>
                  <a:lnTo>
                    <a:pt x="11965" y="1498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2974;p50"/>
            <p:cNvSpPr/>
            <p:nvPr/>
          </p:nvSpPr>
          <p:spPr>
            <a:xfrm>
              <a:off x="6070088" y="4423850"/>
              <a:ext cx="299150" cy="112375"/>
            </a:xfrm>
            <a:custGeom>
              <a:avLst/>
              <a:gdLst/>
              <a:ahLst/>
              <a:cxnLst/>
              <a:rect l="l" t="t" r="r" b="b"/>
              <a:pathLst>
                <a:path w="11966" h="4495" extrusionOk="0">
                  <a:moveTo>
                    <a:pt x="2997" y="0"/>
                  </a:moveTo>
                  <a:lnTo>
                    <a:pt x="1" y="1517"/>
                  </a:lnTo>
                  <a:lnTo>
                    <a:pt x="5992" y="4494"/>
                  </a:lnTo>
                  <a:lnTo>
                    <a:pt x="11965" y="1517"/>
                  </a:lnTo>
                  <a:lnTo>
                    <a:pt x="8988" y="0"/>
                  </a:lnTo>
                  <a:close/>
                </a:path>
              </a:pathLst>
            </a:custGeom>
            <a:solidFill>
              <a:srgbClr val="DBA0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2975;p50"/>
            <p:cNvSpPr/>
            <p:nvPr/>
          </p:nvSpPr>
          <p:spPr>
            <a:xfrm>
              <a:off x="6070088" y="4311975"/>
              <a:ext cx="299150" cy="149825"/>
            </a:xfrm>
            <a:custGeom>
              <a:avLst/>
              <a:gdLst/>
              <a:ahLst/>
              <a:cxnLst/>
              <a:rect l="l" t="t" r="r" b="b"/>
              <a:pathLst>
                <a:path w="11966" h="5993" extrusionOk="0">
                  <a:moveTo>
                    <a:pt x="5992" y="0"/>
                  </a:moveTo>
                  <a:lnTo>
                    <a:pt x="1" y="2996"/>
                  </a:lnTo>
                  <a:lnTo>
                    <a:pt x="5992" y="5992"/>
                  </a:lnTo>
                  <a:lnTo>
                    <a:pt x="11965" y="2977"/>
                  </a:lnTo>
                  <a:lnTo>
                    <a:pt x="599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2976;p50"/>
            <p:cNvSpPr/>
            <p:nvPr/>
          </p:nvSpPr>
          <p:spPr>
            <a:xfrm>
              <a:off x="5912713" y="4660875"/>
              <a:ext cx="613900" cy="100025"/>
            </a:xfrm>
            <a:custGeom>
              <a:avLst/>
              <a:gdLst/>
              <a:ahLst/>
              <a:cxnLst/>
              <a:rect l="l" t="t" r="r" b="b"/>
              <a:pathLst>
                <a:path w="24556" h="4001" extrusionOk="0">
                  <a:moveTo>
                    <a:pt x="0" y="0"/>
                  </a:moveTo>
                  <a:lnTo>
                    <a:pt x="0" y="1005"/>
                  </a:lnTo>
                  <a:cubicBezTo>
                    <a:pt x="0" y="2655"/>
                    <a:pt x="1347" y="4001"/>
                    <a:pt x="2996" y="4001"/>
                  </a:cubicBezTo>
                  <a:lnTo>
                    <a:pt x="21560" y="4001"/>
                  </a:lnTo>
                  <a:cubicBezTo>
                    <a:pt x="23209" y="4001"/>
                    <a:pt x="24556" y="2655"/>
                    <a:pt x="24556" y="1005"/>
                  </a:cubicBezTo>
                  <a:lnTo>
                    <a:pt x="245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2977;p50"/>
            <p:cNvSpPr/>
            <p:nvPr/>
          </p:nvSpPr>
          <p:spPr>
            <a:xfrm>
              <a:off x="6157313" y="4698300"/>
              <a:ext cx="29425" cy="25150"/>
            </a:xfrm>
            <a:custGeom>
              <a:avLst/>
              <a:gdLst/>
              <a:ahLst/>
              <a:cxnLst/>
              <a:rect l="l" t="t" r="r" b="b"/>
              <a:pathLst>
                <a:path w="1177" h="1006" extrusionOk="0">
                  <a:moveTo>
                    <a:pt x="498" y="1"/>
                  </a:moveTo>
                  <a:cubicBezTo>
                    <a:pt x="242" y="1"/>
                    <a:pt x="1" y="200"/>
                    <a:pt x="1" y="494"/>
                  </a:cubicBezTo>
                  <a:cubicBezTo>
                    <a:pt x="1" y="778"/>
                    <a:pt x="228" y="1006"/>
                    <a:pt x="494" y="1006"/>
                  </a:cubicBezTo>
                  <a:cubicBezTo>
                    <a:pt x="949" y="1006"/>
                    <a:pt x="1176" y="456"/>
                    <a:pt x="854" y="153"/>
                  </a:cubicBezTo>
                  <a:cubicBezTo>
                    <a:pt x="749" y="48"/>
                    <a:pt x="621" y="1"/>
                    <a:pt x="4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2978;p50"/>
            <p:cNvSpPr/>
            <p:nvPr/>
          </p:nvSpPr>
          <p:spPr>
            <a:xfrm>
              <a:off x="5899913" y="4248925"/>
              <a:ext cx="639025" cy="524300"/>
            </a:xfrm>
            <a:custGeom>
              <a:avLst/>
              <a:gdLst/>
              <a:ahLst/>
              <a:cxnLst/>
              <a:rect l="l" t="t" r="r" b="b"/>
              <a:pathLst>
                <a:path w="25561" h="20972" extrusionOk="0">
                  <a:moveTo>
                    <a:pt x="23077" y="1006"/>
                  </a:moveTo>
                  <a:cubicBezTo>
                    <a:pt x="23342" y="1006"/>
                    <a:pt x="23570" y="1233"/>
                    <a:pt x="23570" y="1498"/>
                  </a:cubicBezTo>
                  <a:lnTo>
                    <a:pt x="23570" y="15985"/>
                  </a:lnTo>
                  <a:lnTo>
                    <a:pt x="2010" y="15985"/>
                  </a:lnTo>
                  <a:lnTo>
                    <a:pt x="2010" y="1498"/>
                  </a:lnTo>
                  <a:cubicBezTo>
                    <a:pt x="2010" y="1233"/>
                    <a:pt x="2238" y="1006"/>
                    <a:pt x="2503" y="1006"/>
                  </a:cubicBezTo>
                  <a:close/>
                  <a:moveTo>
                    <a:pt x="24575" y="16971"/>
                  </a:moveTo>
                  <a:lnTo>
                    <a:pt x="24575" y="17483"/>
                  </a:lnTo>
                  <a:cubicBezTo>
                    <a:pt x="24575" y="18848"/>
                    <a:pt x="23456" y="19967"/>
                    <a:pt x="22072" y="19967"/>
                  </a:cubicBezTo>
                  <a:lnTo>
                    <a:pt x="3508" y="19967"/>
                  </a:lnTo>
                  <a:cubicBezTo>
                    <a:pt x="2124" y="19967"/>
                    <a:pt x="1005" y="18848"/>
                    <a:pt x="1005" y="17483"/>
                  </a:cubicBezTo>
                  <a:lnTo>
                    <a:pt x="1005" y="16971"/>
                  </a:lnTo>
                  <a:close/>
                  <a:moveTo>
                    <a:pt x="2503" y="1"/>
                  </a:moveTo>
                  <a:cubicBezTo>
                    <a:pt x="1688" y="1"/>
                    <a:pt x="1005" y="683"/>
                    <a:pt x="1005" y="1498"/>
                  </a:cubicBezTo>
                  <a:lnTo>
                    <a:pt x="1005" y="15985"/>
                  </a:lnTo>
                  <a:lnTo>
                    <a:pt x="512" y="15985"/>
                  </a:lnTo>
                  <a:cubicBezTo>
                    <a:pt x="228" y="15985"/>
                    <a:pt x="0" y="16194"/>
                    <a:pt x="0" y="16478"/>
                  </a:cubicBezTo>
                  <a:lnTo>
                    <a:pt x="0" y="17483"/>
                  </a:lnTo>
                  <a:cubicBezTo>
                    <a:pt x="19" y="19398"/>
                    <a:pt x="1574" y="20972"/>
                    <a:pt x="3508" y="20972"/>
                  </a:cubicBezTo>
                  <a:lnTo>
                    <a:pt x="22072" y="20972"/>
                  </a:lnTo>
                  <a:cubicBezTo>
                    <a:pt x="24006" y="20972"/>
                    <a:pt x="25561" y="19417"/>
                    <a:pt x="25561" y="17483"/>
                  </a:cubicBezTo>
                  <a:lnTo>
                    <a:pt x="25561" y="16478"/>
                  </a:lnTo>
                  <a:cubicBezTo>
                    <a:pt x="25561" y="16194"/>
                    <a:pt x="25352" y="15985"/>
                    <a:pt x="25068" y="15985"/>
                  </a:cubicBezTo>
                  <a:lnTo>
                    <a:pt x="24575" y="15985"/>
                  </a:lnTo>
                  <a:lnTo>
                    <a:pt x="24575" y="1498"/>
                  </a:lnTo>
                  <a:cubicBezTo>
                    <a:pt x="24575" y="683"/>
                    <a:pt x="23892" y="1"/>
                    <a:pt x="2307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2979;p50"/>
            <p:cNvSpPr/>
            <p:nvPr/>
          </p:nvSpPr>
          <p:spPr>
            <a:xfrm>
              <a:off x="6202813" y="4698325"/>
              <a:ext cx="83475" cy="25125"/>
            </a:xfrm>
            <a:custGeom>
              <a:avLst/>
              <a:gdLst/>
              <a:ahLst/>
              <a:cxnLst/>
              <a:rect l="l" t="t" r="r" b="b"/>
              <a:pathLst>
                <a:path w="3339" h="1005" extrusionOk="0">
                  <a:moveTo>
                    <a:pt x="683" y="0"/>
                  </a:moveTo>
                  <a:cubicBezTo>
                    <a:pt x="1" y="0"/>
                    <a:pt x="1" y="1005"/>
                    <a:pt x="683" y="1005"/>
                  </a:cubicBezTo>
                  <a:lnTo>
                    <a:pt x="2674" y="1005"/>
                  </a:lnTo>
                  <a:cubicBezTo>
                    <a:pt x="3338" y="1005"/>
                    <a:pt x="3338" y="0"/>
                    <a:pt x="267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2980;p50"/>
            <p:cNvSpPr/>
            <p:nvPr/>
          </p:nvSpPr>
          <p:spPr>
            <a:xfrm>
              <a:off x="6054913" y="4299050"/>
              <a:ext cx="329500" cy="324400"/>
            </a:xfrm>
            <a:custGeom>
              <a:avLst/>
              <a:gdLst/>
              <a:ahLst/>
              <a:cxnLst/>
              <a:rect l="l" t="t" r="r" b="b"/>
              <a:pathLst>
                <a:path w="13180" h="12976" extrusionOk="0">
                  <a:moveTo>
                    <a:pt x="6599" y="1048"/>
                  </a:moveTo>
                  <a:lnTo>
                    <a:pt x="11454" y="3494"/>
                  </a:lnTo>
                  <a:lnTo>
                    <a:pt x="6599" y="5921"/>
                  </a:lnTo>
                  <a:lnTo>
                    <a:pt x="1707" y="3494"/>
                  </a:lnTo>
                  <a:lnTo>
                    <a:pt x="6599" y="1048"/>
                  </a:lnTo>
                  <a:close/>
                  <a:moveTo>
                    <a:pt x="9595" y="5561"/>
                  </a:moveTo>
                  <a:lnTo>
                    <a:pt x="11454" y="6490"/>
                  </a:lnTo>
                  <a:lnTo>
                    <a:pt x="6599" y="8917"/>
                  </a:lnTo>
                  <a:lnTo>
                    <a:pt x="1707" y="6509"/>
                  </a:lnTo>
                  <a:lnTo>
                    <a:pt x="3604" y="5561"/>
                  </a:lnTo>
                  <a:lnTo>
                    <a:pt x="6372" y="6945"/>
                  </a:lnTo>
                  <a:cubicBezTo>
                    <a:pt x="6429" y="6964"/>
                    <a:pt x="6505" y="6983"/>
                    <a:pt x="6599" y="6983"/>
                  </a:cubicBezTo>
                  <a:cubicBezTo>
                    <a:pt x="6675" y="6983"/>
                    <a:pt x="6751" y="6964"/>
                    <a:pt x="6808" y="6945"/>
                  </a:cubicBezTo>
                  <a:lnTo>
                    <a:pt x="9595" y="5561"/>
                  </a:lnTo>
                  <a:close/>
                  <a:moveTo>
                    <a:pt x="9595" y="8538"/>
                  </a:moveTo>
                  <a:lnTo>
                    <a:pt x="11454" y="9486"/>
                  </a:lnTo>
                  <a:lnTo>
                    <a:pt x="6599" y="11913"/>
                  </a:lnTo>
                  <a:lnTo>
                    <a:pt x="1707" y="9486"/>
                  </a:lnTo>
                  <a:lnTo>
                    <a:pt x="3585" y="8538"/>
                  </a:lnTo>
                  <a:lnTo>
                    <a:pt x="6372" y="9922"/>
                  </a:lnTo>
                  <a:cubicBezTo>
                    <a:pt x="6429" y="9960"/>
                    <a:pt x="6505" y="9979"/>
                    <a:pt x="6599" y="9979"/>
                  </a:cubicBezTo>
                  <a:cubicBezTo>
                    <a:pt x="6675" y="9979"/>
                    <a:pt x="6751" y="9960"/>
                    <a:pt x="6808" y="9922"/>
                  </a:cubicBezTo>
                  <a:lnTo>
                    <a:pt x="9595" y="8538"/>
                  </a:lnTo>
                  <a:close/>
                  <a:moveTo>
                    <a:pt x="6590" y="1"/>
                  </a:moveTo>
                  <a:cubicBezTo>
                    <a:pt x="6514" y="1"/>
                    <a:pt x="6438" y="15"/>
                    <a:pt x="6372" y="43"/>
                  </a:cubicBezTo>
                  <a:lnTo>
                    <a:pt x="380" y="3039"/>
                  </a:lnTo>
                  <a:cubicBezTo>
                    <a:pt x="209" y="3134"/>
                    <a:pt x="96" y="3305"/>
                    <a:pt x="96" y="3494"/>
                  </a:cubicBezTo>
                  <a:cubicBezTo>
                    <a:pt x="96" y="3684"/>
                    <a:pt x="209" y="3855"/>
                    <a:pt x="380" y="3930"/>
                  </a:cubicBezTo>
                  <a:lnTo>
                    <a:pt x="2485" y="4992"/>
                  </a:lnTo>
                  <a:lnTo>
                    <a:pt x="380" y="6035"/>
                  </a:lnTo>
                  <a:cubicBezTo>
                    <a:pt x="1" y="6225"/>
                    <a:pt x="1" y="6756"/>
                    <a:pt x="380" y="6926"/>
                  </a:cubicBezTo>
                  <a:lnTo>
                    <a:pt x="2485" y="7988"/>
                  </a:lnTo>
                  <a:lnTo>
                    <a:pt x="380" y="9031"/>
                  </a:lnTo>
                  <a:cubicBezTo>
                    <a:pt x="1" y="9221"/>
                    <a:pt x="1" y="9752"/>
                    <a:pt x="380" y="9922"/>
                  </a:cubicBezTo>
                  <a:lnTo>
                    <a:pt x="6372" y="12918"/>
                  </a:lnTo>
                  <a:cubicBezTo>
                    <a:pt x="6448" y="12956"/>
                    <a:pt x="6524" y="12975"/>
                    <a:pt x="6599" y="12975"/>
                  </a:cubicBezTo>
                  <a:cubicBezTo>
                    <a:pt x="6675" y="12975"/>
                    <a:pt x="6751" y="12956"/>
                    <a:pt x="6827" y="12918"/>
                  </a:cubicBezTo>
                  <a:lnTo>
                    <a:pt x="12800" y="9922"/>
                  </a:lnTo>
                  <a:cubicBezTo>
                    <a:pt x="13179" y="9752"/>
                    <a:pt x="13179" y="9221"/>
                    <a:pt x="12800" y="9031"/>
                  </a:cubicBezTo>
                  <a:lnTo>
                    <a:pt x="10714" y="7988"/>
                  </a:lnTo>
                  <a:lnTo>
                    <a:pt x="12800" y="6926"/>
                  </a:lnTo>
                  <a:cubicBezTo>
                    <a:pt x="13179" y="6756"/>
                    <a:pt x="13179" y="6225"/>
                    <a:pt x="12800" y="6035"/>
                  </a:cubicBezTo>
                  <a:lnTo>
                    <a:pt x="10714" y="4992"/>
                  </a:lnTo>
                  <a:lnTo>
                    <a:pt x="12800" y="3930"/>
                  </a:lnTo>
                  <a:cubicBezTo>
                    <a:pt x="12971" y="3855"/>
                    <a:pt x="13084" y="3684"/>
                    <a:pt x="13084" y="3494"/>
                  </a:cubicBezTo>
                  <a:cubicBezTo>
                    <a:pt x="13084" y="3305"/>
                    <a:pt x="12971" y="3134"/>
                    <a:pt x="12800" y="3039"/>
                  </a:cubicBezTo>
                  <a:lnTo>
                    <a:pt x="6808" y="43"/>
                  </a:lnTo>
                  <a:cubicBezTo>
                    <a:pt x="6742" y="15"/>
                    <a:pt x="6666" y="1"/>
                    <a:pt x="65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" name="Google Shape;2921;p50"/>
          <p:cNvGrpSpPr/>
          <p:nvPr/>
        </p:nvGrpSpPr>
        <p:grpSpPr>
          <a:xfrm>
            <a:off x="4984776" y="3224459"/>
            <a:ext cx="346837" cy="365781"/>
            <a:chOff x="2617188" y="4248250"/>
            <a:chExt cx="506775" cy="525925"/>
          </a:xfrm>
        </p:grpSpPr>
        <p:sp>
          <p:nvSpPr>
            <p:cNvPr id="88" name="Google Shape;2922;p50"/>
            <p:cNvSpPr/>
            <p:nvPr/>
          </p:nvSpPr>
          <p:spPr>
            <a:xfrm>
              <a:off x="2634738" y="4258400"/>
              <a:ext cx="478325" cy="211925"/>
            </a:xfrm>
            <a:custGeom>
              <a:avLst/>
              <a:gdLst/>
              <a:ahLst/>
              <a:cxnLst/>
              <a:rect l="l" t="t" r="r" b="b"/>
              <a:pathLst>
                <a:path w="19133" h="8477" extrusionOk="0">
                  <a:moveTo>
                    <a:pt x="19133" y="1"/>
                  </a:moveTo>
                  <a:lnTo>
                    <a:pt x="1" y="5993"/>
                  </a:lnTo>
                  <a:lnTo>
                    <a:pt x="6580" y="8477"/>
                  </a:lnTo>
                  <a:lnTo>
                    <a:pt x="19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2923;p50"/>
            <p:cNvSpPr/>
            <p:nvPr/>
          </p:nvSpPr>
          <p:spPr>
            <a:xfrm>
              <a:off x="2778363" y="4490675"/>
              <a:ext cx="128975" cy="123275"/>
            </a:xfrm>
            <a:custGeom>
              <a:avLst/>
              <a:gdLst/>
              <a:ahLst/>
              <a:cxnLst/>
              <a:rect l="l" t="t" r="r" b="b"/>
              <a:pathLst>
                <a:path w="5159" h="4931" extrusionOk="0">
                  <a:moveTo>
                    <a:pt x="3281" y="1"/>
                  </a:moveTo>
                  <a:lnTo>
                    <a:pt x="1" y="4931"/>
                  </a:lnTo>
                  <a:lnTo>
                    <a:pt x="5158" y="2352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2924;p50"/>
            <p:cNvSpPr/>
            <p:nvPr/>
          </p:nvSpPr>
          <p:spPr>
            <a:xfrm>
              <a:off x="2860388" y="4258400"/>
              <a:ext cx="252675" cy="437575"/>
            </a:xfrm>
            <a:custGeom>
              <a:avLst/>
              <a:gdLst/>
              <a:ahLst/>
              <a:cxnLst/>
              <a:rect l="l" t="t" r="r" b="b"/>
              <a:pathLst>
                <a:path w="10107" h="17503" extrusionOk="0">
                  <a:moveTo>
                    <a:pt x="10107" y="1"/>
                  </a:moveTo>
                  <a:lnTo>
                    <a:pt x="0" y="9292"/>
                  </a:lnTo>
                  <a:lnTo>
                    <a:pt x="6580" y="17502"/>
                  </a:lnTo>
                  <a:lnTo>
                    <a:pt x="10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2925;p50"/>
            <p:cNvSpPr/>
            <p:nvPr/>
          </p:nvSpPr>
          <p:spPr>
            <a:xfrm>
              <a:off x="2778363" y="4258400"/>
              <a:ext cx="334700" cy="355550"/>
            </a:xfrm>
            <a:custGeom>
              <a:avLst/>
              <a:gdLst/>
              <a:ahLst/>
              <a:cxnLst/>
              <a:rect l="l" t="t" r="r" b="b"/>
              <a:pathLst>
                <a:path w="13388" h="14222" extrusionOk="0">
                  <a:moveTo>
                    <a:pt x="13388" y="1"/>
                  </a:moveTo>
                  <a:lnTo>
                    <a:pt x="816" y="8458"/>
                  </a:lnTo>
                  <a:lnTo>
                    <a:pt x="1" y="14222"/>
                  </a:lnTo>
                  <a:lnTo>
                    <a:pt x="3281" y="9292"/>
                  </a:lnTo>
                  <a:lnTo>
                    <a:pt x="1338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2926;p50"/>
            <p:cNvSpPr/>
            <p:nvPr/>
          </p:nvSpPr>
          <p:spPr>
            <a:xfrm>
              <a:off x="3014438" y="4418600"/>
              <a:ext cx="24200" cy="20925"/>
            </a:xfrm>
            <a:custGeom>
              <a:avLst/>
              <a:gdLst/>
              <a:ahLst/>
              <a:cxnLst/>
              <a:rect l="l" t="t" r="r" b="b"/>
              <a:pathLst>
                <a:path w="968" h="837" extrusionOk="0">
                  <a:moveTo>
                    <a:pt x="414" y="0"/>
                  </a:moveTo>
                  <a:cubicBezTo>
                    <a:pt x="202" y="0"/>
                    <a:pt x="1" y="161"/>
                    <a:pt x="1" y="419"/>
                  </a:cubicBezTo>
                  <a:cubicBezTo>
                    <a:pt x="1" y="646"/>
                    <a:pt x="190" y="817"/>
                    <a:pt x="418" y="836"/>
                  </a:cubicBezTo>
                  <a:cubicBezTo>
                    <a:pt x="778" y="817"/>
                    <a:pt x="968" y="381"/>
                    <a:pt x="702" y="116"/>
                  </a:cubicBezTo>
                  <a:cubicBezTo>
                    <a:pt x="617" y="36"/>
                    <a:pt x="514" y="0"/>
                    <a:pt x="4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27;p50"/>
            <p:cNvSpPr/>
            <p:nvPr/>
          </p:nvSpPr>
          <p:spPr>
            <a:xfrm>
              <a:off x="2621938" y="4248250"/>
              <a:ext cx="502025" cy="458025"/>
            </a:xfrm>
            <a:custGeom>
              <a:avLst/>
              <a:gdLst/>
              <a:ahLst/>
              <a:cxnLst/>
              <a:rect l="l" t="t" r="r" b="b"/>
              <a:pathLst>
                <a:path w="20081" h="18321" extrusionOk="0">
                  <a:moveTo>
                    <a:pt x="17085" y="1658"/>
                  </a:moveTo>
                  <a:lnTo>
                    <a:pt x="7016" y="8409"/>
                  </a:lnTo>
                  <a:lnTo>
                    <a:pt x="1764" y="6437"/>
                  </a:lnTo>
                  <a:lnTo>
                    <a:pt x="17085" y="1658"/>
                  </a:lnTo>
                  <a:close/>
                  <a:moveTo>
                    <a:pt x="15359" y="3801"/>
                  </a:moveTo>
                  <a:lnTo>
                    <a:pt x="9273" y="9395"/>
                  </a:lnTo>
                  <a:lnTo>
                    <a:pt x="9254" y="9395"/>
                  </a:lnTo>
                  <a:cubicBezTo>
                    <a:pt x="9235" y="9413"/>
                    <a:pt x="9235" y="9413"/>
                    <a:pt x="9235" y="9413"/>
                  </a:cubicBezTo>
                  <a:cubicBezTo>
                    <a:pt x="9235" y="9432"/>
                    <a:pt x="9235" y="9432"/>
                    <a:pt x="9235" y="9432"/>
                  </a:cubicBezTo>
                  <a:lnTo>
                    <a:pt x="9216" y="9451"/>
                  </a:lnTo>
                  <a:lnTo>
                    <a:pt x="6940" y="12883"/>
                  </a:lnTo>
                  <a:lnTo>
                    <a:pt x="7452" y="9110"/>
                  </a:lnTo>
                  <a:lnTo>
                    <a:pt x="15359" y="3801"/>
                  </a:lnTo>
                  <a:close/>
                  <a:moveTo>
                    <a:pt x="9576" y="10399"/>
                  </a:moveTo>
                  <a:lnTo>
                    <a:pt x="10790" y="11897"/>
                  </a:lnTo>
                  <a:lnTo>
                    <a:pt x="7452" y="13566"/>
                  </a:lnTo>
                  <a:lnTo>
                    <a:pt x="9576" y="10399"/>
                  </a:lnTo>
                  <a:close/>
                  <a:moveTo>
                    <a:pt x="19000" y="1563"/>
                  </a:moveTo>
                  <a:lnTo>
                    <a:pt x="15890" y="16960"/>
                  </a:lnTo>
                  <a:lnTo>
                    <a:pt x="10107" y="9736"/>
                  </a:lnTo>
                  <a:lnTo>
                    <a:pt x="19000" y="1563"/>
                  </a:lnTo>
                  <a:close/>
                  <a:moveTo>
                    <a:pt x="19648" y="1"/>
                  </a:moveTo>
                  <a:cubicBezTo>
                    <a:pt x="19602" y="1"/>
                    <a:pt x="19552" y="14"/>
                    <a:pt x="19512" y="28"/>
                  </a:cubicBezTo>
                  <a:lnTo>
                    <a:pt x="380" y="6019"/>
                  </a:lnTo>
                  <a:cubicBezTo>
                    <a:pt x="20" y="6133"/>
                    <a:pt x="1" y="6645"/>
                    <a:pt x="361" y="6797"/>
                  </a:cubicBezTo>
                  <a:lnTo>
                    <a:pt x="6618" y="9148"/>
                  </a:lnTo>
                  <a:lnTo>
                    <a:pt x="5841" y="14571"/>
                  </a:lnTo>
                  <a:cubicBezTo>
                    <a:pt x="5811" y="14826"/>
                    <a:pt x="6019" y="15034"/>
                    <a:pt x="6257" y="15034"/>
                  </a:cubicBezTo>
                  <a:cubicBezTo>
                    <a:pt x="6320" y="15034"/>
                    <a:pt x="6384" y="15020"/>
                    <a:pt x="6447" y="14988"/>
                  </a:cubicBezTo>
                  <a:lnTo>
                    <a:pt x="11302" y="12561"/>
                  </a:lnTo>
                  <a:lnTo>
                    <a:pt x="15796" y="18174"/>
                  </a:lnTo>
                  <a:cubicBezTo>
                    <a:pt x="15875" y="18274"/>
                    <a:pt x="15989" y="18320"/>
                    <a:pt x="16104" y="18320"/>
                  </a:cubicBezTo>
                  <a:cubicBezTo>
                    <a:pt x="16292" y="18320"/>
                    <a:pt x="16481" y="18196"/>
                    <a:pt x="16516" y="17984"/>
                  </a:cubicBezTo>
                  <a:lnTo>
                    <a:pt x="20043" y="502"/>
                  </a:lnTo>
                  <a:cubicBezTo>
                    <a:pt x="20081" y="369"/>
                    <a:pt x="20043" y="236"/>
                    <a:pt x="19967" y="141"/>
                  </a:cubicBezTo>
                  <a:cubicBezTo>
                    <a:pt x="19891" y="65"/>
                    <a:pt x="19796" y="9"/>
                    <a:pt x="19702" y="9"/>
                  </a:cubicBezTo>
                  <a:cubicBezTo>
                    <a:pt x="19685" y="3"/>
                    <a:pt x="19667" y="1"/>
                    <a:pt x="196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28;p50"/>
            <p:cNvSpPr/>
            <p:nvPr/>
          </p:nvSpPr>
          <p:spPr>
            <a:xfrm>
              <a:off x="2986463" y="4459100"/>
              <a:ext cx="42325" cy="154425"/>
            </a:xfrm>
            <a:custGeom>
              <a:avLst/>
              <a:gdLst/>
              <a:ahLst/>
              <a:cxnLst/>
              <a:rect l="l" t="t" r="r" b="b"/>
              <a:pathLst>
                <a:path w="1693" h="6177" extrusionOk="0">
                  <a:moveTo>
                    <a:pt x="1231" y="0"/>
                  </a:moveTo>
                  <a:cubicBezTo>
                    <a:pt x="1048" y="0"/>
                    <a:pt x="869" y="110"/>
                    <a:pt x="835" y="354"/>
                  </a:cubicBezTo>
                  <a:lnTo>
                    <a:pt x="39" y="5701"/>
                  </a:lnTo>
                  <a:cubicBezTo>
                    <a:pt x="1" y="5928"/>
                    <a:pt x="153" y="6137"/>
                    <a:pt x="380" y="6175"/>
                  </a:cubicBezTo>
                  <a:lnTo>
                    <a:pt x="361" y="6175"/>
                  </a:lnTo>
                  <a:cubicBezTo>
                    <a:pt x="374" y="6176"/>
                    <a:pt x="387" y="6177"/>
                    <a:pt x="400" y="6177"/>
                  </a:cubicBezTo>
                  <a:cubicBezTo>
                    <a:pt x="614" y="6177"/>
                    <a:pt x="817" y="6029"/>
                    <a:pt x="835" y="5815"/>
                  </a:cubicBezTo>
                  <a:lnTo>
                    <a:pt x="1651" y="468"/>
                  </a:lnTo>
                  <a:cubicBezTo>
                    <a:pt x="1693" y="172"/>
                    <a:pt x="1459" y="0"/>
                    <a:pt x="12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29;p50"/>
            <p:cNvSpPr/>
            <p:nvPr/>
          </p:nvSpPr>
          <p:spPr>
            <a:xfrm>
              <a:off x="2617188" y="4685625"/>
              <a:ext cx="90100" cy="88450"/>
            </a:xfrm>
            <a:custGeom>
              <a:avLst/>
              <a:gdLst/>
              <a:ahLst/>
              <a:cxnLst/>
              <a:rect l="l" t="t" r="r" b="b"/>
              <a:pathLst>
                <a:path w="3604" h="3538" extrusionOk="0">
                  <a:moveTo>
                    <a:pt x="3158" y="1"/>
                  </a:moveTo>
                  <a:cubicBezTo>
                    <a:pt x="3054" y="1"/>
                    <a:pt x="2949" y="43"/>
                    <a:pt x="2864" y="129"/>
                  </a:cubicBezTo>
                  <a:lnTo>
                    <a:pt x="153" y="2840"/>
                  </a:lnTo>
                  <a:cubicBezTo>
                    <a:pt x="1" y="2992"/>
                    <a:pt x="1" y="3257"/>
                    <a:pt x="153" y="3409"/>
                  </a:cubicBezTo>
                  <a:cubicBezTo>
                    <a:pt x="238" y="3494"/>
                    <a:pt x="342" y="3537"/>
                    <a:pt x="447" y="3537"/>
                  </a:cubicBezTo>
                  <a:cubicBezTo>
                    <a:pt x="551" y="3537"/>
                    <a:pt x="655" y="3494"/>
                    <a:pt x="740" y="3409"/>
                  </a:cubicBezTo>
                  <a:lnTo>
                    <a:pt x="3452" y="698"/>
                  </a:lnTo>
                  <a:cubicBezTo>
                    <a:pt x="3604" y="546"/>
                    <a:pt x="3604" y="280"/>
                    <a:pt x="3452" y="129"/>
                  </a:cubicBezTo>
                  <a:cubicBezTo>
                    <a:pt x="3367" y="43"/>
                    <a:pt x="3262" y="1"/>
                    <a:pt x="315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930;p50"/>
            <p:cNvSpPr/>
            <p:nvPr/>
          </p:nvSpPr>
          <p:spPr>
            <a:xfrm>
              <a:off x="2716713" y="4685500"/>
              <a:ext cx="97275" cy="88675"/>
            </a:xfrm>
            <a:custGeom>
              <a:avLst/>
              <a:gdLst/>
              <a:ahLst/>
              <a:cxnLst/>
              <a:rect l="l" t="t" r="r" b="b"/>
              <a:pathLst>
                <a:path w="3891" h="3547" extrusionOk="0">
                  <a:moveTo>
                    <a:pt x="3304" y="1"/>
                  </a:moveTo>
                  <a:cubicBezTo>
                    <a:pt x="3207" y="1"/>
                    <a:pt x="3106" y="40"/>
                    <a:pt x="3017" y="134"/>
                  </a:cubicBezTo>
                  <a:lnTo>
                    <a:pt x="2998" y="134"/>
                  </a:lnTo>
                  <a:lnTo>
                    <a:pt x="305" y="2845"/>
                  </a:lnTo>
                  <a:cubicBezTo>
                    <a:pt x="1" y="3135"/>
                    <a:pt x="273" y="3547"/>
                    <a:pt x="587" y="3547"/>
                  </a:cubicBezTo>
                  <a:cubicBezTo>
                    <a:pt x="684" y="3547"/>
                    <a:pt x="785" y="3508"/>
                    <a:pt x="874" y="3414"/>
                  </a:cubicBezTo>
                  <a:lnTo>
                    <a:pt x="3586" y="703"/>
                  </a:lnTo>
                  <a:cubicBezTo>
                    <a:pt x="3890" y="413"/>
                    <a:pt x="3618" y="1"/>
                    <a:pt x="330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931;p50"/>
            <p:cNvSpPr/>
            <p:nvPr/>
          </p:nvSpPr>
          <p:spPr>
            <a:xfrm>
              <a:off x="2617188" y="4582850"/>
              <a:ext cx="93600" cy="88475"/>
            </a:xfrm>
            <a:custGeom>
              <a:avLst/>
              <a:gdLst/>
              <a:ahLst/>
              <a:cxnLst/>
              <a:rect l="l" t="t" r="r" b="b"/>
              <a:pathLst>
                <a:path w="3744" h="3539" extrusionOk="0">
                  <a:moveTo>
                    <a:pt x="3154" y="0"/>
                  </a:moveTo>
                  <a:cubicBezTo>
                    <a:pt x="3058" y="0"/>
                    <a:pt x="2956" y="37"/>
                    <a:pt x="2864" y="125"/>
                  </a:cubicBezTo>
                  <a:lnTo>
                    <a:pt x="153" y="2837"/>
                  </a:lnTo>
                  <a:cubicBezTo>
                    <a:pt x="1" y="3007"/>
                    <a:pt x="1" y="3254"/>
                    <a:pt x="153" y="3424"/>
                  </a:cubicBezTo>
                  <a:cubicBezTo>
                    <a:pt x="238" y="3500"/>
                    <a:pt x="342" y="3538"/>
                    <a:pt x="447" y="3538"/>
                  </a:cubicBezTo>
                  <a:cubicBezTo>
                    <a:pt x="551" y="3538"/>
                    <a:pt x="655" y="3500"/>
                    <a:pt x="740" y="3424"/>
                  </a:cubicBezTo>
                  <a:lnTo>
                    <a:pt x="3452" y="713"/>
                  </a:lnTo>
                  <a:cubicBezTo>
                    <a:pt x="3743" y="407"/>
                    <a:pt x="3475" y="0"/>
                    <a:pt x="3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4450299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Sobre Python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6881359" cy="2867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 smtClean="0">
                <a:solidFill>
                  <a:srgbClr val="A5CF27"/>
                </a:solidFill>
              </a:rPr>
              <a:t>Sucesor espiritual del lenguaje ABC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El nombre proviene del programa humorístico británico </a:t>
            </a:r>
            <a:r>
              <a:rPr lang="es-MX" sz="1600" dirty="0" err="1" smtClean="0">
                <a:solidFill>
                  <a:srgbClr val="A5CF27"/>
                </a:solidFill>
              </a:rPr>
              <a:t>Monty</a:t>
            </a:r>
            <a:r>
              <a:rPr lang="es-MX" sz="1600" dirty="0" smtClean="0">
                <a:solidFill>
                  <a:srgbClr val="A5CF27"/>
                </a:solidFill>
              </a:rPr>
              <a:t> Python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El desarrollo comienza en 1989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20 de Febrero de 1991 publica el código con v.0.9.0 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En Enero 1994 se publica la v.1</a:t>
            </a:r>
            <a:endParaRPr lang="es-MX" sz="1600" dirty="0">
              <a:solidFill>
                <a:srgbClr val="A5CF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92776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Sobre Python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7348572" cy="2867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 smtClean="0">
                <a:solidFill>
                  <a:srgbClr val="A5CF27"/>
                </a:solidFill>
              </a:rPr>
              <a:t>En el 2000 se lanza Python v.2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En el 2008 se lanza Python v.3 </a:t>
            </a:r>
            <a:r>
              <a:rPr lang="es-MX" sz="1600" b="1" dirty="0" smtClean="0">
                <a:solidFill>
                  <a:srgbClr val="A5CF27"/>
                </a:solidFill>
              </a:rPr>
              <a:t>¡¡¡Liberen a la bestia!!!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La transición de v.2 a v.3 fue lenta por sus diferencias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A día de hoy, nos encontramos en la v.3.14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La demanda laboral no para de crecer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PEP-8 (estilo) y PEP-20 (zen) son las guías principales.</a:t>
            </a:r>
          </a:p>
        </p:txBody>
      </p:sp>
    </p:spTree>
    <p:extLst>
      <p:ext uri="{BB962C8B-B14F-4D97-AF65-F5344CB8AC3E}">
        <p14:creationId xmlns:p14="http://schemas.microsoft.com/office/powerpoint/2010/main" val="207827305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Sobre Python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6200565" cy="2867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 smtClean="0">
                <a:solidFill>
                  <a:srgbClr val="A5CF27"/>
                </a:solidFill>
              </a:rPr>
              <a:t># </a:t>
            </a:r>
            <a:r>
              <a:rPr lang="es-MX" dirty="0" smtClean="0">
                <a:solidFill>
                  <a:srgbClr val="A5CF27"/>
                </a:solidFill>
              </a:rPr>
              <a:t>Fácil de aprender (alto impacto en la educación)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Alto nivel (sintaxis sencilla, clara, legible)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Es </a:t>
            </a:r>
            <a:r>
              <a:rPr lang="es-MX" dirty="0" err="1" smtClean="0">
                <a:solidFill>
                  <a:srgbClr val="A5CF27"/>
                </a:solidFill>
              </a:rPr>
              <a:t>super</a:t>
            </a:r>
            <a:r>
              <a:rPr lang="es-MX" dirty="0" smtClean="0">
                <a:solidFill>
                  <a:srgbClr val="A5CF27"/>
                </a:solidFill>
              </a:rPr>
              <a:t> </a:t>
            </a:r>
            <a:r>
              <a:rPr lang="es-MX" dirty="0" smtClean="0">
                <a:solidFill>
                  <a:srgbClr val="FF0000"/>
                </a:solidFill>
              </a:rPr>
              <a:t>flexible</a:t>
            </a:r>
            <a:r>
              <a:rPr lang="es-MX" dirty="0" smtClean="0">
                <a:solidFill>
                  <a:srgbClr val="A5CF27"/>
                </a:solidFill>
              </a:rPr>
              <a:t> ante diferentes escenarios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Creado a finales de los 80’por Guido Van </a:t>
            </a:r>
            <a:r>
              <a:rPr lang="es-MX" dirty="0" err="1" smtClean="0">
                <a:solidFill>
                  <a:srgbClr val="A5CF27"/>
                </a:solidFill>
              </a:rPr>
              <a:t>Rossum</a:t>
            </a:r>
            <a:endParaRPr lang="es-MX" dirty="0" smtClean="0">
              <a:solidFill>
                <a:srgbClr val="A5CF27"/>
              </a:solidFill>
            </a:endParaRP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Completamente libre, Open </a:t>
            </a:r>
            <a:r>
              <a:rPr lang="es-MX" dirty="0" err="1" smtClean="0">
                <a:solidFill>
                  <a:srgbClr val="A5CF27"/>
                </a:solidFill>
              </a:rPr>
              <a:t>Source</a:t>
            </a:r>
            <a:endParaRPr lang="es-MX" dirty="0">
              <a:solidFill>
                <a:srgbClr val="A5CF27"/>
              </a:solidFill>
            </a:endParaRPr>
          </a:p>
          <a:p>
            <a:pPr marL="0" indent="0"/>
            <a:endParaRPr lang="es-MX" dirty="0" smtClean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Amplia librería standard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Pagina Oficial: www.python.org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480460" y="1264451"/>
            <a:ext cx="2663540" cy="3330912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5849" y="2744451"/>
            <a:ext cx="1809210" cy="1809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19165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Opiniones a favor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7348572" cy="313914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 smtClean="0">
                <a:solidFill>
                  <a:srgbClr val="A5CF27"/>
                </a:solidFill>
              </a:rPr>
              <a:t># </a:t>
            </a:r>
            <a:r>
              <a:rPr lang="es-MX" dirty="0" smtClean="0">
                <a:solidFill>
                  <a:srgbClr val="A5CF27"/>
                </a:solidFill>
              </a:rPr>
              <a:t>Es un lenguaje optimo para comenzar.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Es la navaja suiza de los lenguajes, sin necesidad de configurar servidores, compilar, aprender un lenguaje intermedio, etc. Si se requiere una dependencia fácil de incorporarla.</a:t>
            </a:r>
            <a:endParaRPr lang="es-MX" b="1" dirty="0" smtClean="0">
              <a:solidFill>
                <a:srgbClr val="A5CF27"/>
              </a:solidFill>
            </a:endParaRP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Gran comunidad.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Es el mas usado en AI por mucho (</a:t>
            </a:r>
            <a:r>
              <a:rPr lang="es-MX" dirty="0" err="1" smtClean="0">
                <a:solidFill>
                  <a:srgbClr val="A5CF27"/>
                </a:solidFill>
              </a:rPr>
              <a:t>Langchain</a:t>
            </a:r>
            <a:r>
              <a:rPr lang="es-MX" dirty="0" smtClean="0">
                <a:solidFill>
                  <a:srgbClr val="A5CF27"/>
                </a:solidFill>
              </a:rPr>
              <a:t>, </a:t>
            </a:r>
            <a:r>
              <a:rPr lang="es-MX" dirty="0" err="1" smtClean="0">
                <a:solidFill>
                  <a:srgbClr val="A5CF27"/>
                </a:solidFill>
              </a:rPr>
              <a:t>LangGraph</a:t>
            </a:r>
            <a:r>
              <a:rPr lang="es-MX" dirty="0" smtClean="0">
                <a:solidFill>
                  <a:srgbClr val="A5CF27"/>
                </a:solidFill>
              </a:rPr>
              <a:t>, </a:t>
            </a:r>
            <a:r>
              <a:rPr lang="es-MX" dirty="0" err="1" smtClean="0">
                <a:solidFill>
                  <a:srgbClr val="A5CF27"/>
                </a:solidFill>
              </a:rPr>
              <a:t>Pydantic</a:t>
            </a:r>
            <a:r>
              <a:rPr lang="es-MX" dirty="0" smtClean="0">
                <a:solidFill>
                  <a:srgbClr val="A5CF27"/>
                </a:solidFill>
              </a:rPr>
              <a:t> AI) y tiene alta demanda en </a:t>
            </a:r>
            <a:r>
              <a:rPr lang="es-MX" dirty="0" err="1" smtClean="0">
                <a:solidFill>
                  <a:srgbClr val="A5CF27"/>
                </a:solidFill>
              </a:rPr>
              <a:t>Startups</a:t>
            </a:r>
            <a:r>
              <a:rPr lang="es-MX" dirty="0" smtClean="0">
                <a:solidFill>
                  <a:srgbClr val="A5CF27"/>
                </a:solidFill>
              </a:rPr>
              <a:t> y empresas tecnológicas.</a:t>
            </a:r>
          </a:p>
          <a:p>
            <a:pPr marL="0" indent="0"/>
            <a:endParaRPr lang="es-MX" dirty="0">
              <a:solidFill>
                <a:srgbClr val="A5CF27"/>
              </a:solidFill>
            </a:endParaRPr>
          </a:p>
          <a:p>
            <a:pPr marL="0" indent="0"/>
            <a:r>
              <a:rPr lang="es-MX" dirty="0" smtClean="0">
                <a:solidFill>
                  <a:srgbClr val="A5CF27"/>
                </a:solidFill>
              </a:rPr>
              <a:t># Agentes de AI codifican muy bien en Python o están hechos con Python.</a:t>
            </a:r>
          </a:p>
        </p:txBody>
      </p:sp>
    </p:spTree>
    <p:extLst>
      <p:ext uri="{BB962C8B-B14F-4D97-AF65-F5344CB8AC3E}">
        <p14:creationId xmlns:p14="http://schemas.microsoft.com/office/powerpoint/2010/main" val="65422904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6" y="1144251"/>
            <a:ext cx="6475679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dirty="0" smtClean="0"/>
              <a:t>Clase 01 </a:t>
            </a:r>
            <a:r>
              <a:rPr lang="es-AR" dirty="0" smtClean="0">
                <a:solidFill>
                  <a:schemeClr val="accent3"/>
                </a:solidFill>
              </a:rPr>
              <a:t>=</a:t>
            </a:r>
            <a:r>
              <a:rPr lang="es-AR" dirty="0" smtClean="0">
                <a:solidFill>
                  <a:schemeClr val="accent2"/>
                </a:solidFill>
              </a:rPr>
              <a:t> </a:t>
            </a:r>
            <a:r>
              <a:rPr lang="es-AR" dirty="0" smtClean="0">
                <a:solidFill>
                  <a:schemeClr val="accent3"/>
                </a:solidFill>
              </a:rPr>
              <a:t>{</a:t>
            </a:r>
            <a:endParaRPr lang="es-AR" dirty="0">
              <a:solidFill>
                <a:schemeClr val="accent3"/>
              </a:solidFill>
            </a:endParaRPr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400" dirty="0"/>
              <a:t>Maximiliano Martin </a:t>
            </a:r>
            <a:r>
              <a:rPr lang="es-AR" sz="1400" dirty="0" err="1"/>
              <a:t>Simonazzi</a:t>
            </a:r>
            <a:r>
              <a:rPr lang="es-AR" sz="1400" dirty="0"/>
              <a:t> – www.maxisimonazzi.com.ar</a:t>
            </a: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162882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 smtClean="0">
                <a:solidFill>
                  <a:schemeClr val="accent1"/>
                </a:solidFill>
              </a:rPr>
              <a:t>Presentación = </a:t>
            </a:r>
            <a:r>
              <a:rPr lang="es-AR" dirty="0" smtClean="0">
                <a:solidFill>
                  <a:schemeClr val="accent6"/>
                </a:solidFill>
              </a:rPr>
              <a:t>[</a:t>
            </a:r>
            <a:r>
              <a:rPr lang="es-AR" dirty="0" smtClean="0">
                <a:solidFill>
                  <a:schemeClr val="lt2"/>
                </a:solidFill>
              </a:rPr>
              <a:t>Les damos la bienvenida al curso</a:t>
            </a:r>
            <a:r>
              <a:rPr lang="es-AR" dirty="0" smtClean="0">
                <a:solidFill>
                  <a:schemeClr val="accent6"/>
                </a:solidFill>
              </a:rPr>
              <a:t>] 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6" y="1759899"/>
            <a:ext cx="506100" cy="2444151"/>
            <a:chOff x="1413525" y="1759900"/>
            <a:chExt cx="506100" cy="24441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r>
                <a:rPr lang="es-AR" sz="3000" dirty="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introduccion.py</a:t>
            </a: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clase01.py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8025" y="2628485"/>
            <a:ext cx="1338881" cy="159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0094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Opiniones en contra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7348572" cy="28671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 smtClean="0">
                <a:solidFill>
                  <a:srgbClr val="A5CF27"/>
                </a:solidFill>
              </a:rPr>
              <a:t>Es lento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Esta sobrecargado para que sea flexible</a:t>
            </a:r>
            <a:endParaRPr lang="es-MX" sz="1600" b="1" dirty="0" smtClean="0">
              <a:solidFill>
                <a:srgbClr val="A5CF27"/>
              </a:solidFill>
            </a:endParaRP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Solo sirve para principiantes (es un lenguaje de juguete)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No sirve para aplicaciones de alto rendimiento</a:t>
            </a:r>
          </a:p>
          <a:p>
            <a:pPr marL="0" indent="0"/>
            <a:endParaRPr lang="es-MX" sz="1600" dirty="0">
              <a:solidFill>
                <a:srgbClr val="A5CF27"/>
              </a:solidFill>
            </a:endParaRPr>
          </a:p>
          <a:p>
            <a:pPr marL="0" indent="0"/>
            <a:r>
              <a:rPr lang="es-MX" sz="1600" dirty="0" smtClean="0">
                <a:solidFill>
                  <a:srgbClr val="A5CF27"/>
                </a:solidFill>
              </a:rPr>
              <a:t># No es multitareas real</a:t>
            </a:r>
          </a:p>
        </p:txBody>
      </p:sp>
    </p:spTree>
    <p:extLst>
      <p:ext uri="{BB962C8B-B14F-4D97-AF65-F5344CB8AC3E}">
        <p14:creationId xmlns:p14="http://schemas.microsoft.com/office/powerpoint/2010/main" val="87179707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Interpretado vs Compilado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6881359" cy="2801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>
                <a:solidFill>
                  <a:srgbClr val="A5CF27"/>
                </a:solidFill>
              </a:rPr>
              <a:t>Los lenguajes compilados utilizan un compilador que procesa </a:t>
            </a:r>
            <a:r>
              <a:rPr lang="es-MX" sz="1600" dirty="0" smtClean="0">
                <a:solidFill>
                  <a:srgbClr val="A5CF27"/>
                </a:solidFill>
              </a:rPr>
              <a:t>el programa </a:t>
            </a:r>
            <a:r>
              <a:rPr lang="es-MX" sz="1600" dirty="0">
                <a:solidFill>
                  <a:srgbClr val="A5CF27"/>
                </a:solidFill>
              </a:rPr>
              <a:t>completo en una sola vez, generando un código intermedio </a:t>
            </a:r>
            <a:r>
              <a:rPr lang="es-MX" sz="1600" dirty="0" smtClean="0">
                <a:solidFill>
                  <a:srgbClr val="A5CF27"/>
                </a:solidFill>
              </a:rPr>
              <a:t>o código </a:t>
            </a:r>
            <a:r>
              <a:rPr lang="es-MX" sz="1600" dirty="0">
                <a:solidFill>
                  <a:srgbClr val="A5CF27"/>
                </a:solidFill>
              </a:rPr>
              <a:t>máquina. Estos lenguajes, como C, C++, y C#, ofrecen </a:t>
            </a:r>
            <a:r>
              <a:rPr lang="es-MX" sz="1600" dirty="0" smtClean="0">
                <a:solidFill>
                  <a:srgbClr val="A5CF27"/>
                </a:solidFill>
              </a:rPr>
              <a:t>una eficiencia </a:t>
            </a:r>
            <a:r>
              <a:rPr lang="es-MX" sz="1600" dirty="0">
                <a:solidFill>
                  <a:srgbClr val="A5CF27"/>
                </a:solidFill>
              </a:rPr>
              <a:t>notable, ya que los errores se identifican después de </a:t>
            </a:r>
            <a:r>
              <a:rPr lang="es-MX" sz="1600" dirty="0" smtClean="0">
                <a:solidFill>
                  <a:srgbClr val="A5CF27"/>
                </a:solidFill>
              </a:rPr>
              <a:t>la verificación </a:t>
            </a:r>
            <a:r>
              <a:rPr lang="es-MX" sz="1600" dirty="0">
                <a:solidFill>
                  <a:srgbClr val="A5CF27"/>
                </a:solidFill>
              </a:rPr>
              <a:t>completa del programa, asegurando una mayor </a:t>
            </a:r>
            <a:r>
              <a:rPr lang="es-MX" sz="1600" dirty="0" smtClean="0">
                <a:solidFill>
                  <a:srgbClr val="A5CF27"/>
                </a:solidFill>
              </a:rPr>
              <a:t>integridad del </a:t>
            </a:r>
            <a:r>
              <a:rPr lang="es-MX" sz="1600" dirty="0">
                <a:solidFill>
                  <a:srgbClr val="A5CF27"/>
                </a:solidFill>
              </a:rPr>
              <a:t>código</a:t>
            </a:r>
            <a:endParaRPr lang="es-MX" sz="1600" dirty="0" smtClean="0">
              <a:solidFill>
                <a:srgbClr val="A5CF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2432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Interpretado vs Compilado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7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394961" y="1152527"/>
            <a:ext cx="6881359" cy="280189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600" dirty="0" smtClean="0">
                <a:solidFill>
                  <a:srgbClr val="A5CF27"/>
                </a:solidFill>
              </a:rPr>
              <a:t># </a:t>
            </a:r>
            <a:r>
              <a:rPr lang="es-MX" sz="1600" dirty="0">
                <a:solidFill>
                  <a:srgbClr val="A5CF27"/>
                </a:solidFill>
              </a:rPr>
              <a:t>Los lenguajes interpretados adoptan un enfoque más lineal mediante </a:t>
            </a:r>
            <a:r>
              <a:rPr lang="es-MX" sz="1600" dirty="0" smtClean="0">
                <a:solidFill>
                  <a:srgbClr val="A5CF27"/>
                </a:solidFill>
              </a:rPr>
              <a:t>el uso </a:t>
            </a:r>
            <a:r>
              <a:rPr lang="es-MX" sz="1600" dirty="0">
                <a:solidFill>
                  <a:srgbClr val="A5CF27"/>
                </a:solidFill>
              </a:rPr>
              <a:t>de un intérprete que ejecuta el programa línea por línea. </a:t>
            </a:r>
            <a:r>
              <a:rPr lang="es-MX" sz="1600" dirty="0" smtClean="0">
                <a:solidFill>
                  <a:srgbClr val="A5CF27"/>
                </a:solidFill>
              </a:rPr>
              <a:t>Lenguajes como </a:t>
            </a:r>
            <a:r>
              <a:rPr lang="es-MX" sz="1600" dirty="0">
                <a:solidFill>
                  <a:srgbClr val="A5CF27"/>
                </a:solidFill>
              </a:rPr>
              <a:t>JavaScript y Python pertenecen a este grupo. Aunque son </a:t>
            </a:r>
            <a:r>
              <a:rPr lang="es-MX" sz="1600" dirty="0" smtClean="0">
                <a:solidFill>
                  <a:srgbClr val="A5CF27"/>
                </a:solidFill>
              </a:rPr>
              <a:t>menos eficientes </a:t>
            </a:r>
            <a:r>
              <a:rPr lang="es-MX" sz="1600" dirty="0">
                <a:solidFill>
                  <a:srgbClr val="A5CF27"/>
                </a:solidFill>
              </a:rPr>
              <a:t>que los lenguajes compilados, la facilidad de depuración y </a:t>
            </a:r>
            <a:r>
              <a:rPr lang="es-MX" sz="1600" dirty="0" smtClean="0">
                <a:solidFill>
                  <a:srgbClr val="A5CF27"/>
                </a:solidFill>
              </a:rPr>
              <a:t>la interpretación </a:t>
            </a:r>
            <a:r>
              <a:rPr lang="es-MX" sz="1600" dirty="0">
                <a:solidFill>
                  <a:srgbClr val="A5CF27"/>
                </a:solidFill>
              </a:rPr>
              <a:t>línea por línea hacen que sean una opción atractiva</a:t>
            </a:r>
            <a:endParaRPr lang="es-MX" sz="1600" dirty="0" smtClean="0">
              <a:solidFill>
                <a:srgbClr val="A5CF2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06885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Interpretes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59" y="1262803"/>
            <a:ext cx="2160000" cy="216000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6205" y="1258940"/>
            <a:ext cx="2347605" cy="216000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256" y="1258940"/>
            <a:ext cx="2044970" cy="2160000"/>
          </a:xfrm>
          <a:prstGeom prst="rect">
            <a:avLst/>
          </a:prstGeom>
        </p:spPr>
      </p:pic>
      <p:sp>
        <p:nvSpPr>
          <p:cNvPr id="1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628759" y="3418940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FCC642"/>
                </a:solidFill>
              </a:rPr>
              <a:t>CPython</a:t>
            </a:r>
            <a:endParaRPr lang="es-AR" sz="1800" dirty="0">
              <a:solidFill>
                <a:srgbClr val="FCC642"/>
              </a:solidFill>
            </a:endParaRPr>
          </a:p>
        </p:txBody>
      </p:sp>
      <p:sp>
        <p:nvSpPr>
          <p:cNvPr id="17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3986205" y="3418940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FF5858"/>
                </a:solidFill>
              </a:rPr>
              <a:t>Micropython</a:t>
            </a:r>
            <a:endParaRPr lang="es-AR" sz="1800" dirty="0">
              <a:solidFill>
                <a:srgbClr val="FF5858"/>
              </a:solidFill>
            </a:endParaRPr>
          </a:p>
        </p:txBody>
      </p:sp>
      <p:sp>
        <p:nvSpPr>
          <p:cNvPr id="18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6531256" y="3418940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DBA0DB"/>
                </a:solidFill>
              </a:rPr>
              <a:t>Circuitpython</a:t>
            </a:r>
            <a:endParaRPr lang="es-AR" sz="1800" dirty="0">
              <a:solidFill>
                <a:srgbClr val="DBA0D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524662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Interpretes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8759" y="1262803"/>
            <a:ext cx="2160000" cy="2160000"/>
          </a:xfrm>
          <a:prstGeom prst="rect">
            <a:avLst/>
          </a:prstGeom>
        </p:spPr>
      </p:pic>
      <p:sp>
        <p:nvSpPr>
          <p:cNvPr id="16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628759" y="3418940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FCC642"/>
                </a:solidFill>
              </a:rPr>
              <a:t>CPython</a:t>
            </a:r>
            <a:endParaRPr lang="es-AR" sz="1800" dirty="0">
              <a:solidFill>
                <a:srgbClr val="FCC642"/>
              </a:solidFill>
            </a:endParaRPr>
          </a:p>
        </p:txBody>
      </p:sp>
      <p:sp>
        <p:nvSpPr>
          <p:cNvPr id="19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3788758" y="1320840"/>
            <a:ext cx="5034867" cy="2817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</a:t>
            </a:r>
            <a:r>
              <a:rPr lang="es-AR" sz="1200" dirty="0" err="1" smtClean="0"/>
              <a:t>CPython</a:t>
            </a:r>
            <a:r>
              <a:rPr lang="es-AR" sz="1200" dirty="0" smtClean="0"/>
              <a:t> es la implementación mas usada del interprete y su lenguaje. Decimos entonces que corremos Python </a:t>
            </a:r>
            <a:r>
              <a:rPr lang="es-AR" sz="1200" b="1" dirty="0" smtClean="0"/>
              <a:t>en</a:t>
            </a:r>
            <a:r>
              <a:rPr lang="es-AR" sz="1200" dirty="0" smtClean="0"/>
              <a:t> </a:t>
            </a:r>
            <a:r>
              <a:rPr lang="es-AR" sz="1200" dirty="0" err="1" smtClean="0"/>
              <a:t>CPython</a:t>
            </a:r>
            <a:r>
              <a:rPr lang="es-AR" sz="1200" dirty="0" smtClean="0"/>
              <a:t>.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Esta escrito en C (por eso la C del nombre) y es la implementación de referencia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Tiene </a:t>
            </a:r>
            <a:r>
              <a:rPr lang="es-AR" sz="1200" dirty="0" err="1" smtClean="0"/>
              <a:t>Garbage</a:t>
            </a:r>
            <a:r>
              <a:rPr lang="es-AR" sz="1200" dirty="0" smtClean="0"/>
              <a:t> </a:t>
            </a:r>
            <a:r>
              <a:rPr lang="es-AR" sz="1200" dirty="0" err="1" smtClean="0"/>
              <a:t>Collector</a:t>
            </a:r>
            <a:r>
              <a:rPr lang="es-AR" sz="1200" dirty="0" smtClean="0"/>
              <a:t>, manejo dinámico de memoria, manejo de errores, </a:t>
            </a:r>
            <a:r>
              <a:rPr lang="es-AR" sz="1200" dirty="0" err="1" smtClean="0"/>
              <a:t>debugger</a:t>
            </a:r>
            <a:r>
              <a:rPr lang="es-AR" sz="1200" dirty="0" smtClean="0"/>
              <a:t>, </a:t>
            </a:r>
            <a:r>
              <a:rPr lang="es-AR" sz="1200" dirty="0" err="1" smtClean="0"/>
              <a:t>etc</a:t>
            </a:r>
            <a:r>
              <a:rPr lang="es-AR" sz="1200" dirty="0" smtClean="0"/>
              <a:t>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El GIL (Global </a:t>
            </a:r>
            <a:r>
              <a:rPr lang="es-AR" sz="1200" dirty="0" err="1" smtClean="0"/>
              <a:t>Interpreter</a:t>
            </a:r>
            <a:r>
              <a:rPr lang="es-AR" sz="1200" dirty="0" smtClean="0"/>
              <a:t> </a:t>
            </a:r>
            <a:r>
              <a:rPr lang="es-AR" sz="1200" dirty="0" err="1" smtClean="0"/>
              <a:t>Lock</a:t>
            </a:r>
            <a:r>
              <a:rPr lang="es-AR" sz="1200" dirty="0" smtClean="0"/>
              <a:t>) permite ejecutar un hilo principal con el </a:t>
            </a:r>
            <a:r>
              <a:rPr lang="es-AR" sz="1200" dirty="0" err="1" smtClean="0"/>
              <a:t>bytecode</a:t>
            </a:r>
            <a:r>
              <a:rPr lang="es-AR" sz="1200" dirty="0" smtClean="0"/>
              <a:t> de Python en un proceso único. Es por ello que con Python tenemos soporte para programación asíncrona pero no programación en paralelo &gt;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24751820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590926" y="3418940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FF5858"/>
                </a:solidFill>
              </a:rPr>
              <a:t>Micropython</a:t>
            </a:r>
            <a:endParaRPr lang="es-AR" sz="1800" dirty="0">
              <a:solidFill>
                <a:srgbClr val="FF5858"/>
              </a:solidFill>
            </a:endParaRPr>
          </a:p>
        </p:txBody>
      </p:sp>
      <p:pic>
        <p:nvPicPr>
          <p:cNvPr id="12" name="Imagen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7" y="1431552"/>
            <a:ext cx="2160000" cy="1987387"/>
          </a:xfrm>
          <a:prstGeom prst="rect">
            <a:avLst/>
          </a:prstGeom>
        </p:spPr>
      </p:pic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Interpretes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19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3788758" y="1320840"/>
            <a:ext cx="5034867" cy="2817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</a:t>
            </a:r>
            <a:r>
              <a:rPr lang="es-AR" sz="1200" dirty="0" err="1" smtClean="0"/>
              <a:t>Micropython</a:t>
            </a:r>
            <a:r>
              <a:rPr lang="es-AR" sz="1200" dirty="0" smtClean="0"/>
              <a:t> es una implementación de un interprete pero diseñada y optimizada específicamente para funcionar en entornos con recursos limitados (como en microcontroladores). Su huella es menor a 2 Mb.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Se escribe en muchos foros de comunidad </a:t>
            </a:r>
            <a:r>
              <a:rPr lang="es-AR" sz="1200" dirty="0"/>
              <a:t>como </a:t>
            </a:r>
            <a:r>
              <a:rPr lang="es-AR" sz="1200" dirty="0" smtClean="0"/>
              <a:t>𝜇Python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A diferencia de </a:t>
            </a:r>
            <a:r>
              <a:rPr lang="es-AR" sz="1200" dirty="0" err="1" smtClean="0"/>
              <a:t>CPython</a:t>
            </a:r>
            <a:r>
              <a:rPr lang="es-AR" sz="1200" dirty="0" smtClean="0"/>
              <a:t>, no requiere un S.O. para trabajar sino que funciona como si fuese el S.O.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Al igual que </a:t>
            </a:r>
            <a:r>
              <a:rPr lang="es-AR" sz="1200" dirty="0" err="1" smtClean="0"/>
              <a:t>CPython</a:t>
            </a:r>
            <a:r>
              <a:rPr lang="es-AR" sz="1200" dirty="0" smtClean="0"/>
              <a:t> esta escrito en C. &gt;</a:t>
            </a:r>
            <a:endParaRPr lang="es-AR" sz="1200" dirty="0"/>
          </a:p>
        </p:txBody>
      </p:sp>
    </p:spTree>
    <p:extLst>
      <p:ext uri="{BB962C8B-B14F-4D97-AF65-F5344CB8AC3E}">
        <p14:creationId xmlns:p14="http://schemas.microsoft.com/office/powerpoint/2010/main" val="42661561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0971" y="1357362"/>
            <a:ext cx="1879908" cy="1985652"/>
          </a:xfrm>
          <a:prstGeom prst="rect">
            <a:avLst/>
          </a:prstGeom>
        </p:spPr>
      </p:pic>
      <p:sp>
        <p:nvSpPr>
          <p:cNvPr id="15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1590925" y="3405401"/>
            <a:ext cx="2160000" cy="7192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800" dirty="0" err="1" smtClean="0">
                <a:solidFill>
                  <a:srgbClr val="DBA0DB"/>
                </a:solidFill>
              </a:rPr>
              <a:t>Circuitpython</a:t>
            </a:r>
            <a:endParaRPr lang="es-AR" sz="1800" dirty="0">
              <a:solidFill>
                <a:srgbClr val="DBA0DB"/>
              </a:solidFill>
            </a:endParaRPr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1" y="582701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AR" dirty="0" smtClean="0"/>
              <a:t>Interpretes </a:t>
            </a:r>
            <a:r>
              <a:rPr lang="es-AR" dirty="0" smtClean="0">
                <a:solidFill>
                  <a:schemeClr val="accent6"/>
                </a:solidFill>
              </a:rPr>
              <a:t>{</a:t>
            </a:r>
            <a:endParaRPr lang="es-AR"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6" y="1152527"/>
            <a:ext cx="506100" cy="3417423"/>
            <a:chOff x="1084825" y="1152525"/>
            <a:chExt cx="506100" cy="3417423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52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s-AR" sz="2800" dirty="0" smtClean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lang="es-AR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7866547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dirty="0"/>
              <a:t>Maximiliano Martin </a:t>
            </a:r>
            <a:r>
              <a:rPr lang="es-AR" dirty="0" err="1"/>
              <a:t>Simonazzi</a:t>
            </a:r>
            <a:r>
              <a:rPr lang="es-AR" dirty="0"/>
              <a:t> – www.maxisimonazzi.com.ar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introduccion.py</a:t>
            </a: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dirty="0"/>
              <a:t>clase01.py</a:t>
            </a:r>
          </a:p>
        </p:txBody>
      </p:sp>
      <p:sp>
        <p:nvSpPr>
          <p:cNvPr id="19" name="Google Shape;712;p36"/>
          <p:cNvSpPr txBox="1">
            <a:spLocks noGrp="1"/>
          </p:cNvSpPr>
          <p:nvPr>
            <p:ph type="subTitle" idx="2"/>
          </p:nvPr>
        </p:nvSpPr>
        <p:spPr>
          <a:xfrm>
            <a:off x="3788758" y="1320840"/>
            <a:ext cx="5034867" cy="2817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200" dirty="0" smtClean="0"/>
              <a:t>&lt; </a:t>
            </a:r>
            <a:r>
              <a:rPr lang="es-AR" sz="1200" dirty="0" err="1" smtClean="0"/>
              <a:t>Circuitpython</a:t>
            </a:r>
            <a:r>
              <a:rPr lang="es-AR" sz="1200" dirty="0" smtClean="0"/>
              <a:t> es un </a:t>
            </a:r>
            <a:r>
              <a:rPr lang="es-AR" sz="1200" dirty="0" err="1" smtClean="0"/>
              <a:t>fork</a:t>
            </a:r>
            <a:r>
              <a:rPr lang="es-AR" sz="1200" dirty="0" smtClean="0"/>
              <a:t> de </a:t>
            </a:r>
            <a:r>
              <a:rPr lang="es-AR" sz="1200" dirty="0" err="1" smtClean="0"/>
              <a:t>Micropython</a:t>
            </a:r>
            <a:r>
              <a:rPr lang="es-AR" sz="1200" dirty="0" smtClean="0"/>
              <a:t> mantenido y llevado adelante por la empresa </a:t>
            </a:r>
            <a:r>
              <a:rPr lang="es-AR" sz="1200" dirty="0" err="1" smtClean="0"/>
              <a:t>Adafruit</a:t>
            </a:r>
            <a:r>
              <a:rPr lang="es-AR" sz="1200" dirty="0"/>
              <a:t> </a:t>
            </a:r>
            <a:r>
              <a:rPr lang="es-AR" sz="1200" dirty="0" smtClean="0"/>
              <a:t>para darle soporte a todas sus placas y diseños.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Las diferencias entre </a:t>
            </a:r>
            <a:r>
              <a:rPr lang="es-AR" sz="1200" dirty="0" err="1" smtClean="0"/>
              <a:t>Circuitpython</a:t>
            </a:r>
            <a:r>
              <a:rPr lang="es-AR" sz="1200" dirty="0" smtClean="0"/>
              <a:t> y </a:t>
            </a:r>
            <a:r>
              <a:rPr lang="es-AR" sz="1200" dirty="0" err="1" smtClean="0"/>
              <a:t>Micropython</a:t>
            </a:r>
            <a:r>
              <a:rPr lang="es-AR" sz="1200" dirty="0" smtClean="0"/>
              <a:t> son prácticamente nulas. Se reduce solo a dar mejor soporte a placas de la empresa, es por ello que los códigos y librerías de ambos pueden ser intercambiados y reutilizados. &gt;</a:t>
            </a:r>
          </a:p>
          <a:p>
            <a:pPr marL="0" indent="0"/>
            <a:endParaRPr lang="es-AR" sz="1200" dirty="0"/>
          </a:p>
          <a:p>
            <a:pPr marL="0" indent="0"/>
            <a:r>
              <a:rPr lang="es-AR" sz="1200" dirty="0"/>
              <a:t>&lt; </a:t>
            </a:r>
            <a:r>
              <a:rPr lang="es-AR" sz="1200" dirty="0" smtClean="0"/>
              <a:t>Ambos tienen una gran comunidad lo cual es bueno. </a:t>
            </a:r>
            <a:r>
              <a:rPr lang="es-AR" sz="1200" dirty="0" err="1" smtClean="0"/>
              <a:t>Micropython</a:t>
            </a:r>
            <a:r>
              <a:rPr lang="es-AR" sz="1200" dirty="0" smtClean="0"/>
              <a:t> opera casi exclusivamente en </a:t>
            </a:r>
            <a:r>
              <a:rPr lang="es-AR" sz="1200" dirty="0" err="1" smtClean="0"/>
              <a:t>github</a:t>
            </a:r>
            <a:r>
              <a:rPr lang="es-AR" sz="1200" dirty="0" smtClean="0"/>
              <a:t> mientras que </a:t>
            </a:r>
            <a:r>
              <a:rPr lang="es-AR" sz="1200" dirty="0" err="1" smtClean="0"/>
              <a:t>Circuitpython</a:t>
            </a:r>
            <a:r>
              <a:rPr lang="es-AR" sz="1200" dirty="0" smtClean="0"/>
              <a:t> en </a:t>
            </a:r>
            <a:r>
              <a:rPr lang="es-AR" sz="1200" dirty="0" err="1" smtClean="0"/>
              <a:t>discord</a:t>
            </a:r>
            <a:r>
              <a:rPr lang="es-AR" sz="1200" dirty="0" smtClean="0"/>
              <a:t> y su foro &gt;</a:t>
            </a:r>
          </a:p>
        </p:txBody>
      </p:sp>
    </p:spTree>
    <p:extLst>
      <p:ext uri="{BB962C8B-B14F-4D97-AF65-F5344CB8AC3E}">
        <p14:creationId xmlns:p14="http://schemas.microsoft.com/office/powerpoint/2010/main" val="41363361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79281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AR" dirty="0">
                <a:solidFill>
                  <a:schemeClr val="accent3"/>
                </a:solidFill>
              </a:rPr>
              <a:t>Maximiliano Martin </a:t>
            </a:r>
            <a:r>
              <a:rPr lang="es-AR" dirty="0" err="1">
                <a:solidFill>
                  <a:schemeClr val="accent3"/>
                </a:solidFill>
              </a:rPr>
              <a:t>Simonazzi</a:t>
            </a:r>
            <a:r>
              <a:rPr lang="es-AR" dirty="0">
                <a:solidFill>
                  <a:schemeClr val="accent3"/>
                </a:solidFill>
              </a:rPr>
              <a:t> – www.maxisimonazzi.com.ar</a:t>
            </a: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solidFill>
                  <a:schemeClr val="accent3"/>
                </a:solidFill>
              </a:rPr>
              <a:t>introduccion.py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s-AR" dirty="0">
                <a:solidFill>
                  <a:schemeClr val="accent3"/>
                </a:solidFill>
              </a:rPr>
              <a:t>clase01.py</a:t>
            </a:r>
          </a:p>
        </p:txBody>
      </p:sp>
      <p:sp>
        <p:nvSpPr>
          <p:cNvPr id="22" name="Google Shape;821;p40"/>
          <p:cNvSpPr txBox="1">
            <a:spLocks noGrp="1"/>
          </p:cNvSpPr>
          <p:nvPr>
            <p:ph type="title"/>
          </p:nvPr>
        </p:nvSpPr>
        <p:spPr>
          <a:xfrm>
            <a:off x="1208077" y="933847"/>
            <a:ext cx="7175036" cy="32510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4000" dirty="0">
                <a:solidFill>
                  <a:srgbClr val="FF5858"/>
                </a:solidFill>
              </a:rPr>
              <a:t>Aprender a programar es aprender a pensar.</a:t>
            </a:r>
            <a:r>
              <a:rPr lang="en" sz="3600" dirty="0"/>
              <a:t/>
            </a:r>
            <a:br>
              <a:rPr lang="en" sz="3600" dirty="0"/>
            </a:br>
            <a:r>
              <a:rPr lang="en" sz="3600" dirty="0"/>
              <a:t/>
            </a:r>
            <a:br>
              <a:rPr lang="en" sz="3600" dirty="0"/>
            </a:br>
            <a:r>
              <a:rPr lang="en" sz="3600" dirty="0"/>
              <a:t/>
            </a:r>
            <a:br>
              <a:rPr lang="en" sz="3600" dirty="0"/>
            </a:br>
            <a:r>
              <a:rPr lang="en" sz="3600" dirty="0">
                <a:solidFill>
                  <a:schemeClr val="accent6"/>
                </a:solidFill>
              </a:rPr>
              <a:t>{</a:t>
            </a:r>
            <a:r>
              <a:rPr lang="en" sz="1600" dirty="0">
                <a:solidFill>
                  <a:schemeClr val="accent3"/>
                </a:solidFill>
              </a:rPr>
              <a:t> </a:t>
            </a:r>
            <a:r>
              <a:rPr lang="en" sz="4000" dirty="0">
                <a:solidFill>
                  <a:schemeClr val="accent2"/>
                </a:solidFill>
              </a:rPr>
              <a:t>Steve Jobs;</a:t>
            </a:r>
            <a:r>
              <a:rPr lang="en" sz="4000" dirty="0">
                <a:solidFill>
                  <a:schemeClr val="accent6"/>
                </a:solidFill>
              </a:rPr>
              <a:t> }</a:t>
            </a:r>
            <a:r>
              <a:rPr lang="en" sz="4000" dirty="0">
                <a:solidFill>
                  <a:schemeClr val="accent2"/>
                </a:solidFill>
              </a:rPr>
              <a:t> </a:t>
            </a:r>
            <a:r>
              <a:rPr lang="en" sz="3600" dirty="0">
                <a:solidFill>
                  <a:schemeClr val="accent2"/>
                </a:solidFill>
              </a:rPr>
              <a:t> </a:t>
            </a:r>
            <a:endParaRPr sz="3600" dirty="0">
              <a:solidFill>
                <a:schemeClr val="accent2"/>
              </a:solidFill>
            </a:endParaRPr>
          </a:p>
        </p:txBody>
      </p:sp>
      <p:pic>
        <p:nvPicPr>
          <p:cNvPr id="24" name="Imagen 2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47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79281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AR" dirty="0">
                <a:solidFill>
                  <a:schemeClr val="accent3"/>
                </a:solidFill>
              </a:rPr>
              <a:t>Maximiliano Martin </a:t>
            </a:r>
            <a:r>
              <a:rPr lang="es-AR" dirty="0" err="1">
                <a:solidFill>
                  <a:schemeClr val="accent3"/>
                </a:solidFill>
              </a:rPr>
              <a:t>Simonazzi</a:t>
            </a:r>
            <a:r>
              <a:rPr lang="es-AR" dirty="0">
                <a:solidFill>
                  <a:schemeClr val="accent3"/>
                </a:solidFill>
              </a:rPr>
              <a:t> – www.maxisimonazzi.com.ar</a:t>
            </a: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solidFill>
                  <a:schemeClr val="accent3"/>
                </a:solidFill>
              </a:rPr>
              <a:t>introduccion.py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s-AR" dirty="0">
                <a:solidFill>
                  <a:schemeClr val="accent3"/>
                </a:solidFill>
              </a:rPr>
              <a:t>clase01.py</a:t>
            </a:r>
          </a:p>
        </p:txBody>
      </p:sp>
      <p:sp>
        <p:nvSpPr>
          <p:cNvPr id="22" name="Google Shape;821;p40"/>
          <p:cNvSpPr txBox="1">
            <a:spLocks noGrp="1"/>
          </p:cNvSpPr>
          <p:nvPr>
            <p:ph type="title"/>
          </p:nvPr>
        </p:nvSpPr>
        <p:spPr>
          <a:xfrm>
            <a:off x="1208077" y="933847"/>
            <a:ext cx="7175036" cy="325103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5400" dirty="0">
                <a:solidFill>
                  <a:schemeClr val="accent6"/>
                </a:solidFill>
              </a:rPr>
              <a:t>{ </a:t>
            </a:r>
            <a:r>
              <a:rPr lang="en" sz="5400" dirty="0">
                <a:solidFill>
                  <a:srgbClr val="DBA0DB"/>
                </a:solidFill>
              </a:rPr>
              <a:t>Nos vemos en la proxima clase </a:t>
            </a:r>
            <a:r>
              <a:rPr lang="en" sz="4800" dirty="0">
                <a:solidFill>
                  <a:schemeClr val="accent6"/>
                </a:solidFill>
              </a:rPr>
              <a:t>}</a:t>
            </a:r>
            <a:endParaRPr sz="4800" dirty="0">
              <a:solidFill>
                <a:schemeClr val="accent2"/>
              </a:solidFill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93261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s-AR" sz="1400" dirty="0"/>
              <a:t>Maximiliano Martin </a:t>
            </a:r>
            <a:r>
              <a:rPr lang="es-AR" sz="1400" dirty="0" err="1"/>
              <a:t>Simonazzi</a:t>
            </a:r>
            <a:r>
              <a:rPr lang="es-AR" sz="1400" dirty="0"/>
              <a:t> – www.maxisimonazzi.com.ar</a:t>
            </a:r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introduccion.py</a:t>
            </a: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s-AR" sz="1400" dirty="0"/>
              <a:t>clase01.py</a:t>
            </a:r>
          </a:p>
        </p:txBody>
      </p:sp>
      <p:sp>
        <p:nvSpPr>
          <p:cNvPr id="13" name="Google Shape;634;p34"/>
          <p:cNvSpPr txBox="1">
            <a:spLocks/>
          </p:cNvSpPr>
          <p:nvPr/>
        </p:nvSpPr>
        <p:spPr>
          <a:xfrm>
            <a:off x="1143251" y="677845"/>
            <a:ext cx="72906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Clases </a:t>
            </a:r>
            <a:r>
              <a:rPr lang="es-AR" dirty="0">
                <a:solidFill>
                  <a:schemeClr val="accent6"/>
                </a:solidFill>
              </a:rPr>
              <a:t>= { </a:t>
            </a:r>
          </a:p>
        </p:txBody>
      </p:sp>
      <p:sp>
        <p:nvSpPr>
          <p:cNvPr id="14" name="Google Shape;636;p34"/>
          <p:cNvSpPr txBox="1"/>
          <p:nvPr/>
        </p:nvSpPr>
        <p:spPr>
          <a:xfrm>
            <a:off x="1630375" y="1356621"/>
            <a:ext cx="146657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2000" b="1" dirty="0">
                <a:solidFill>
                  <a:schemeClr val="accent1"/>
                </a:solidFill>
                <a:latin typeface="Fira Code"/>
                <a:ea typeface="Fira Code"/>
                <a:cs typeface="Fira Code"/>
                <a:sym typeface="Fira Code"/>
              </a:rPr>
              <a:t>Clase 01</a:t>
            </a:r>
          </a:p>
        </p:txBody>
      </p:sp>
      <p:sp>
        <p:nvSpPr>
          <p:cNvPr id="15" name="Google Shape;637;p34"/>
          <p:cNvSpPr txBox="1"/>
          <p:nvPr/>
        </p:nvSpPr>
        <p:spPr>
          <a:xfrm>
            <a:off x="3096945" y="1356595"/>
            <a:ext cx="567996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sz="1200" b="1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Breve historia de Python y su Filosofía. Principios de diseño de Python (PEP 20). Instalación y Configuración de Python y entornos de desarrollo (IDE).</a:t>
            </a:r>
          </a:p>
        </p:txBody>
      </p:sp>
      <p:sp>
        <p:nvSpPr>
          <p:cNvPr id="16" name="Google Shape;638;p34"/>
          <p:cNvSpPr txBox="1"/>
          <p:nvPr/>
        </p:nvSpPr>
        <p:spPr>
          <a:xfrm>
            <a:off x="2068425" y="2079145"/>
            <a:ext cx="1469035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2000" dirty="0">
                <a:solidFill>
                  <a:schemeClr val="lt2"/>
                </a:solidFill>
                <a:latin typeface="Fira Code"/>
                <a:ea typeface="Fira Code"/>
                <a:cs typeface="Fira Code"/>
                <a:sym typeface="Fira Code"/>
              </a:rPr>
              <a:t>Clase 02</a:t>
            </a:r>
          </a:p>
        </p:txBody>
      </p:sp>
      <p:sp>
        <p:nvSpPr>
          <p:cNvPr id="17" name="Google Shape;639;p34"/>
          <p:cNvSpPr txBox="1"/>
          <p:nvPr/>
        </p:nvSpPr>
        <p:spPr>
          <a:xfrm>
            <a:off x="3477390" y="2079153"/>
            <a:ext cx="5219423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Sintaxis Básica y Estructuras de Control. Variables, tipos de datos y operadores. Estructuras de control (</a:t>
            </a:r>
            <a:r>
              <a:rPr lang="es-AR" sz="1200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if</a:t>
            </a:r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s-AR" sz="1200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for</a:t>
            </a:r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</a:t>
            </a:r>
            <a:r>
              <a:rPr lang="es-AR" sz="1200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while</a:t>
            </a:r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).</a:t>
            </a:r>
          </a:p>
        </p:txBody>
      </p:sp>
      <p:sp>
        <p:nvSpPr>
          <p:cNvPr id="18" name="Google Shape;640;p34"/>
          <p:cNvSpPr txBox="1"/>
          <p:nvPr/>
        </p:nvSpPr>
        <p:spPr>
          <a:xfrm>
            <a:off x="2505725" y="2801695"/>
            <a:ext cx="1432203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2000" dirty="0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rPr>
              <a:t>Clase 03</a:t>
            </a:r>
          </a:p>
        </p:txBody>
      </p:sp>
      <p:sp>
        <p:nvSpPr>
          <p:cNvPr id="19" name="Google Shape;641;p34"/>
          <p:cNvSpPr txBox="1"/>
          <p:nvPr/>
        </p:nvSpPr>
        <p:spPr>
          <a:xfrm>
            <a:off x="3953777" y="2801713"/>
            <a:ext cx="4823128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Estructuras de Datos. Listas, </a:t>
            </a:r>
            <a:r>
              <a:rPr lang="es-AR" sz="1200" dirty="0" err="1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tuplas</a:t>
            </a:r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, diccionarios y conjuntos. Manipulación y métodos asociados.</a:t>
            </a:r>
          </a:p>
        </p:txBody>
      </p:sp>
      <p:sp>
        <p:nvSpPr>
          <p:cNvPr id="20" name="Google Shape;642;p34"/>
          <p:cNvSpPr txBox="1"/>
          <p:nvPr/>
        </p:nvSpPr>
        <p:spPr>
          <a:xfrm>
            <a:off x="2924775" y="3524270"/>
            <a:ext cx="1446991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s-AR" sz="2000" dirty="0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rPr>
              <a:t>Clase 04</a:t>
            </a:r>
          </a:p>
        </p:txBody>
      </p:sp>
      <p:sp>
        <p:nvSpPr>
          <p:cNvPr id="21" name="Google Shape;643;p34"/>
          <p:cNvSpPr txBox="1"/>
          <p:nvPr/>
        </p:nvSpPr>
        <p:spPr>
          <a:xfrm>
            <a:off x="4371765" y="3524270"/>
            <a:ext cx="452528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s-AR" sz="1200" dirty="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rPr>
              <a:t>Funciones y Módulos. Definición y uso de funciones. Importación y creación de módulos.</a:t>
            </a:r>
          </a:p>
        </p:txBody>
      </p:sp>
      <p:cxnSp>
        <p:nvCxnSpPr>
          <p:cNvPr id="22" name="Google Shape;647;p34"/>
          <p:cNvCxnSpPr/>
          <p:nvPr/>
        </p:nvCxnSpPr>
        <p:spPr>
          <a:xfrm>
            <a:off x="1337875" y="1250045"/>
            <a:ext cx="0" cy="277860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648;p34"/>
          <p:cNvCxnSpPr>
            <a:endCxn id="14" idx="1"/>
          </p:cNvCxnSpPr>
          <p:nvPr/>
        </p:nvCxnSpPr>
        <p:spPr>
          <a:xfrm>
            <a:off x="1337876" y="1648821"/>
            <a:ext cx="292499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50;p34"/>
          <p:cNvCxnSpPr/>
          <p:nvPr/>
        </p:nvCxnSpPr>
        <p:spPr>
          <a:xfrm>
            <a:off x="1337875" y="2371345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" name="Google Shape;651;p34"/>
          <p:cNvSpPr/>
          <p:nvPr/>
        </p:nvSpPr>
        <p:spPr>
          <a:xfrm>
            <a:off x="1280126" y="2313592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AR" dirty="0"/>
          </a:p>
        </p:txBody>
      </p:sp>
      <p:cxnSp>
        <p:nvCxnSpPr>
          <p:cNvPr id="26" name="Google Shape;652;p34"/>
          <p:cNvCxnSpPr/>
          <p:nvPr/>
        </p:nvCxnSpPr>
        <p:spPr>
          <a:xfrm>
            <a:off x="1337875" y="3093909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" name="Google Shape;653;p34"/>
          <p:cNvSpPr/>
          <p:nvPr/>
        </p:nvSpPr>
        <p:spPr>
          <a:xfrm>
            <a:off x="1280126" y="3036149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AR" dirty="0"/>
          </a:p>
        </p:txBody>
      </p:sp>
      <p:cxnSp>
        <p:nvCxnSpPr>
          <p:cNvPr id="28" name="Google Shape;654;p34"/>
          <p:cNvCxnSpPr/>
          <p:nvPr/>
        </p:nvCxnSpPr>
        <p:spPr>
          <a:xfrm>
            <a:off x="1337875" y="3816470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9" name="Google Shape;655;p34"/>
          <p:cNvSpPr/>
          <p:nvPr/>
        </p:nvSpPr>
        <p:spPr>
          <a:xfrm>
            <a:off x="1280126" y="3758709"/>
            <a:ext cx="115500" cy="115500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es-AR" dirty="0"/>
          </a:p>
        </p:txBody>
      </p:sp>
      <p:grpSp>
        <p:nvGrpSpPr>
          <p:cNvPr id="31" name="Google Shape;2777;p50"/>
          <p:cNvGrpSpPr/>
          <p:nvPr/>
        </p:nvGrpSpPr>
        <p:grpSpPr>
          <a:xfrm rot="5400000">
            <a:off x="1331679" y="1502863"/>
            <a:ext cx="231293" cy="365731"/>
            <a:chOff x="1461488" y="3250125"/>
            <a:chExt cx="394900" cy="624325"/>
          </a:xfrm>
        </p:grpSpPr>
        <p:sp>
          <p:nvSpPr>
            <p:cNvPr id="32" name="Google Shape;2778;p50"/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33" name="Google Shape;2779;p50"/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34" name="Google Shape;2780;p50"/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35" name="Google Shape;2781;p50"/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  <p:sp>
          <p:nvSpPr>
            <p:cNvPr id="36" name="Google Shape;2782;p50"/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endParaRPr lang="es-AR" dirty="0"/>
            </a:p>
          </p:txBody>
        </p:sp>
      </p:grpSp>
      <p:pic>
        <p:nvPicPr>
          <p:cNvPr id="37" name="Imagen 3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45751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2" name="Google Shape;852;p42"/>
          <p:cNvSpPr txBox="1">
            <a:spLocks noGrp="1"/>
          </p:cNvSpPr>
          <p:nvPr>
            <p:ph type="title"/>
          </p:nvPr>
        </p:nvSpPr>
        <p:spPr>
          <a:xfrm>
            <a:off x="1154275" y="700939"/>
            <a:ext cx="4629999" cy="142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 smtClean="0">
                <a:solidFill>
                  <a:schemeClr val="accent2"/>
                </a:solidFill>
              </a:rPr>
              <a:t>‘Instructor’ </a:t>
            </a:r>
            <a:r>
              <a:rPr lang="en" sz="3200" dirty="0">
                <a:solidFill>
                  <a:schemeClr val="lt1"/>
                </a:solidFill>
              </a:rPr>
              <a:t>Maximiliano Martin Simonazzi </a:t>
            </a:r>
            <a:r>
              <a:rPr lang="en" dirty="0" smtClean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853" name="Google Shape;853;p42"/>
          <p:cNvSpPr txBox="1">
            <a:spLocks noGrp="1"/>
          </p:cNvSpPr>
          <p:nvPr>
            <p:ph type="subTitle" idx="1"/>
          </p:nvPr>
        </p:nvSpPr>
        <p:spPr>
          <a:xfrm>
            <a:off x="2056951" y="2124438"/>
            <a:ext cx="4385903" cy="188234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&lt; </a:t>
            </a:r>
            <a:r>
              <a:rPr lang="en" dirty="0" smtClean="0"/>
              <a:t>E-Mail &gt;</a:t>
            </a:r>
          </a:p>
          <a:p>
            <a:pPr marL="0" indent="0"/>
            <a:r>
              <a:rPr lang="es-AR" dirty="0"/>
              <a:t>&lt; </a:t>
            </a:r>
            <a:r>
              <a:rPr lang="es-AR" dirty="0" smtClean="0"/>
              <a:t>maxisimonazzi@gmail.com &gt;</a:t>
            </a:r>
          </a:p>
          <a:p>
            <a:pPr marL="0" indent="0"/>
            <a:endParaRPr lang="es-AR" dirty="0"/>
          </a:p>
          <a:p>
            <a:pPr marL="0" indent="0"/>
            <a:r>
              <a:rPr lang="es-AR" dirty="0"/>
              <a:t>&lt; </a:t>
            </a:r>
            <a:r>
              <a:rPr lang="es-AR" dirty="0" err="1" smtClean="0"/>
              <a:t>Github</a:t>
            </a:r>
            <a:r>
              <a:rPr lang="es-AR" dirty="0" smtClean="0"/>
              <a:t> &gt;</a:t>
            </a:r>
            <a:endParaRPr lang="es-AR" dirty="0"/>
          </a:p>
          <a:p>
            <a:pPr marL="0" indent="0"/>
            <a:r>
              <a:rPr lang="es-AR" dirty="0"/>
              <a:t>&lt; </a:t>
            </a:r>
            <a:r>
              <a:rPr lang="es-AR" dirty="0" smtClean="0"/>
              <a:t>www.github.com/maxisimonazzi &gt;</a:t>
            </a:r>
          </a:p>
          <a:p>
            <a:pPr marL="0" indent="0"/>
            <a:endParaRPr lang="es-AR" dirty="0"/>
          </a:p>
          <a:p>
            <a:pPr marL="0" indent="0"/>
            <a:r>
              <a:rPr lang="es-AR" dirty="0"/>
              <a:t>&lt; </a:t>
            </a:r>
            <a:r>
              <a:rPr lang="es-AR" dirty="0" smtClean="0"/>
              <a:t>LinkedIn </a:t>
            </a:r>
            <a:r>
              <a:rPr lang="es-AR" dirty="0"/>
              <a:t>&gt;</a:t>
            </a:r>
          </a:p>
          <a:p>
            <a:pPr marL="0" indent="0"/>
            <a:r>
              <a:rPr lang="es-AR" dirty="0"/>
              <a:t>&lt; </a:t>
            </a:r>
            <a:r>
              <a:rPr lang="es-AR" dirty="0" smtClean="0"/>
              <a:t>www.linkedin.com/in/maxisimonazzi &gt;</a:t>
            </a:r>
            <a:endParaRPr dirty="0"/>
          </a:p>
        </p:txBody>
      </p:sp>
      <p:sp>
        <p:nvSpPr>
          <p:cNvPr id="854" name="Google Shape;854;p42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7928184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buNone/>
            </a:pPr>
            <a:r>
              <a:rPr lang="es-AR" dirty="0">
                <a:solidFill>
                  <a:schemeClr val="accent3"/>
                </a:solidFill>
              </a:rPr>
              <a:t>Maximiliano Martin </a:t>
            </a:r>
            <a:r>
              <a:rPr lang="es-AR" dirty="0" err="1">
                <a:solidFill>
                  <a:schemeClr val="accent3"/>
                </a:solidFill>
              </a:rPr>
              <a:t>Simonazzi</a:t>
            </a:r>
            <a:r>
              <a:rPr lang="es-AR" dirty="0">
                <a:solidFill>
                  <a:schemeClr val="accent3"/>
                </a:solidFill>
              </a:rPr>
              <a:t> – www.maxisimonazzi.com.ar</a:t>
            </a:r>
          </a:p>
        </p:txBody>
      </p:sp>
      <p:sp>
        <p:nvSpPr>
          <p:cNvPr id="855" name="Google Shape;855;p42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n" dirty="0">
                <a:solidFill>
                  <a:schemeClr val="accent3"/>
                </a:solidFill>
              </a:rPr>
              <a:t>introduccion.py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856" name="Google Shape;856;p42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>
              <a:buNone/>
            </a:pPr>
            <a:r>
              <a:rPr lang="es-AR" dirty="0">
                <a:solidFill>
                  <a:schemeClr val="accent3"/>
                </a:solidFill>
              </a:rPr>
              <a:t>clase01.py</a:t>
            </a:r>
          </a:p>
        </p:txBody>
      </p:sp>
      <p:grpSp>
        <p:nvGrpSpPr>
          <p:cNvPr id="858" name="Google Shape;858;p42"/>
          <p:cNvGrpSpPr/>
          <p:nvPr/>
        </p:nvGrpSpPr>
        <p:grpSpPr>
          <a:xfrm>
            <a:off x="1084826" y="2124439"/>
            <a:ext cx="506100" cy="2393315"/>
            <a:chOff x="1084825" y="2556550"/>
            <a:chExt cx="506100" cy="1970438"/>
          </a:xfrm>
        </p:grpSpPr>
        <p:sp>
          <p:nvSpPr>
            <p:cNvPr id="859" name="Google Shape;859;p42"/>
            <p:cNvSpPr txBox="1"/>
            <p:nvPr/>
          </p:nvSpPr>
          <p:spPr>
            <a:xfrm>
              <a:off x="1084825" y="4020222"/>
              <a:ext cx="506100" cy="50676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860" name="Google Shape;860;p42"/>
            <p:cNvCxnSpPr/>
            <p:nvPr/>
          </p:nvCxnSpPr>
          <p:spPr>
            <a:xfrm>
              <a:off x="1337875" y="2556550"/>
              <a:ext cx="0" cy="1377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1561" t="79" r="-188" b="15921"/>
          <a:stretch/>
        </p:blipFill>
        <p:spPr>
          <a:xfrm>
            <a:off x="5998923" y="976971"/>
            <a:ext cx="2639387" cy="2670711"/>
          </a:xfrm>
          <a:prstGeom prst="ellipse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6693" y="2726072"/>
            <a:ext cx="978369" cy="652247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0319" y="3453479"/>
            <a:ext cx="541691" cy="54169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80" t="21659" r="6160" b="18887"/>
          <a:stretch/>
        </p:blipFill>
        <p:spPr>
          <a:xfrm>
            <a:off x="1474092" y="2281063"/>
            <a:ext cx="474053" cy="318979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692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400" dirty="0"/>
              <a:t>Maximiliano Martin Simonazzi – www.maxisimonazzi.com.ar</a:t>
            </a:r>
            <a:endParaRPr sz="1400" dirty="0"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introduccion.py</a:t>
            </a:r>
            <a:endParaRPr sz="1400" dirty="0"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clase01.py</a:t>
            </a:r>
            <a:endParaRPr sz="1400" dirty="0"/>
          </a:p>
        </p:txBody>
      </p:sp>
      <p:sp>
        <p:nvSpPr>
          <p:cNvPr id="37" name="Google Shape;561;p32"/>
          <p:cNvSpPr txBox="1">
            <a:spLocks/>
          </p:cNvSpPr>
          <p:nvPr/>
        </p:nvSpPr>
        <p:spPr>
          <a:xfrm>
            <a:off x="1131500" y="621251"/>
            <a:ext cx="4414971" cy="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Sobre el curso </a:t>
            </a:r>
            <a:r>
              <a:rPr lang="es-AR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38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168951"/>
            <a:ext cx="7083439" cy="29291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solidFill>
                  <a:schemeClr val="accent2"/>
                </a:solidFill>
              </a:rPr>
              <a:t># </a:t>
            </a:r>
            <a:r>
              <a:rPr lang="es-MX" sz="1600" dirty="0">
                <a:solidFill>
                  <a:schemeClr val="accent2"/>
                </a:solidFill>
              </a:rPr>
              <a:t>Este curso introductorio de Python y </a:t>
            </a:r>
            <a:r>
              <a:rPr lang="es-MX" sz="1600" dirty="0" err="1">
                <a:solidFill>
                  <a:schemeClr val="accent2"/>
                </a:solidFill>
              </a:rPr>
              <a:t>MicroPython</a:t>
            </a:r>
            <a:r>
              <a:rPr lang="es-MX" sz="1600" dirty="0">
                <a:solidFill>
                  <a:schemeClr val="accent2"/>
                </a:solidFill>
              </a:rPr>
              <a:t> está diseñado para proporcionar a los participantes una introducción a la programación con Python para que los participantes puedan iniciarse en el emocionante mundo de la programación de microcontroladores con </a:t>
            </a:r>
            <a:r>
              <a:rPr lang="es-MX" sz="1600" dirty="0" err="1">
                <a:solidFill>
                  <a:schemeClr val="accent2"/>
                </a:solidFill>
              </a:rPr>
              <a:t>MicroPython</a:t>
            </a:r>
            <a:r>
              <a:rPr lang="es-MX" sz="1600" dirty="0">
                <a:solidFill>
                  <a:schemeClr val="accent2"/>
                </a:solidFill>
              </a:rPr>
              <a:t>. A lo largo del curso, los participantes explorarán y aprenderán a aplicar los conocimientos adquiridos en una placa del tipo ESP32. El enfoque principal será teórico pero con el desarrollo de ejercicios prácticos para finalizar con un pequeño proyecto electrónico.</a:t>
            </a:r>
            <a:endParaRPr sz="1600" dirty="0">
              <a:solidFill>
                <a:schemeClr val="accent2"/>
              </a:solidFill>
            </a:endParaRPr>
          </a:p>
        </p:txBody>
      </p:sp>
      <p:grpSp>
        <p:nvGrpSpPr>
          <p:cNvPr id="39" name="Google Shape;563;p32"/>
          <p:cNvGrpSpPr/>
          <p:nvPr/>
        </p:nvGrpSpPr>
        <p:grpSpPr>
          <a:xfrm>
            <a:off x="1084826" y="1168951"/>
            <a:ext cx="506100" cy="3431775"/>
            <a:chOff x="1084825" y="1168950"/>
            <a:chExt cx="506100" cy="3431775"/>
          </a:xfrm>
        </p:grpSpPr>
        <p:sp>
          <p:nvSpPr>
            <p:cNvPr id="40" name="Google Shape;564;p32"/>
            <p:cNvSpPr txBox="1"/>
            <p:nvPr/>
          </p:nvSpPr>
          <p:spPr>
            <a:xfrm>
              <a:off x="1084825" y="3954425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1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45" name="Imagen 4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804452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400" dirty="0"/>
              <a:t>Maximiliano Martin Simonazzi – www.maxisimonazzi.com.ar</a:t>
            </a:r>
            <a:endParaRPr sz="1400" dirty="0"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introduccion.py</a:t>
            </a:r>
            <a:endParaRPr sz="1400" dirty="0"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clase01.py</a:t>
            </a:r>
            <a:endParaRPr sz="1400" dirty="0"/>
          </a:p>
        </p:txBody>
      </p:sp>
      <p:sp>
        <p:nvSpPr>
          <p:cNvPr id="37" name="Google Shape;561;p32"/>
          <p:cNvSpPr txBox="1">
            <a:spLocks/>
          </p:cNvSpPr>
          <p:nvPr/>
        </p:nvSpPr>
        <p:spPr>
          <a:xfrm>
            <a:off x="1131500" y="621251"/>
            <a:ext cx="4414971" cy="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Objetivo </a:t>
            </a:r>
            <a:r>
              <a:rPr lang="es-AR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38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487688"/>
            <a:ext cx="7083439" cy="228617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solidFill>
                  <a:schemeClr val="accent2"/>
                </a:solidFill>
              </a:rPr>
              <a:t># </a:t>
            </a:r>
            <a:r>
              <a:rPr lang="es-MX" sz="1600" dirty="0">
                <a:solidFill>
                  <a:schemeClr val="accent2"/>
                </a:solidFill>
              </a:rPr>
              <a:t>Los participantes del curso podrán, finalizado el mismo, comprender los fundamentos de la programación en Python, entender los principios de </a:t>
            </a:r>
            <a:r>
              <a:rPr lang="es-MX" sz="1600" dirty="0" err="1">
                <a:solidFill>
                  <a:schemeClr val="accent2"/>
                </a:solidFill>
              </a:rPr>
              <a:t>MicroPython</a:t>
            </a:r>
            <a:r>
              <a:rPr lang="es-MX" sz="1600" dirty="0">
                <a:solidFill>
                  <a:schemeClr val="accent2"/>
                </a:solidFill>
              </a:rPr>
              <a:t>, conocer sus diferencias con </a:t>
            </a:r>
            <a:r>
              <a:rPr lang="es-MX" sz="1600" dirty="0" err="1">
                <a:solidFill>
                  <a:schemeClr val="accent2"/>
                </a:solidFill>
              </a:rPr>
              <a:t>CircuitPython</a:t>
            </a:r>
            <a:r>
              <a:rPr lang="es-MX" sz="1600" dirty="0">
                <a:solidFill>
                  <a:schemeClr val="accent2"/>
                </a:solidFill>
              </a:rPr>
              <a:t>, programar la plaqueta </a:t>
            </a:r>
            <a:r>
              <a:rPr lang="es-MX" sz="1600" dirty="0" smtClean="0">
                <a:solidFill>
                  <a:schemeClr val="accent2"/>
                </a:solidFill>
              </a:rPr>
              <a:t>ESP32 o </a:t>
            </a:r>
            <a:r>
              <a:rPr lang="es-MX" sz="1600" dirty="0" err="1" smtClean="0">
                <a:solidFill>
                  <a:schemeClr val="accent2"/>
                </a:solidFill>
              </a:rPr>
              <a:t>Raspberry</a:t>
            </a:r>
            <a:r>
              <a:rPr lang="es-MX" sz="1600" dirty="0" smtClean="0">
                <a:solidFill>
                  <a:schemeClr val="accent2"/>
                </a:solidFill>
              </a:rPr>
              <a:t> Pi Pico W 1/2, </a:t>
            </a:r>
            <a:r>
              <a:rPr lang="es-MX" sz="1600" dirty="0">
                <a:solidFill>
                  <a:schemeClr val="accent2"/>
                </a:solidFill>
              </a:rPr>
              <a:t>explorar conectividad de redes con la placa, etc.</a:t>
            </a:r>
            <a:endParaRPr sz="1600" dirty="0">
              <a:solidFill>
                <a:schemeClr val="accent2"/>
              </a:solidFill>
            </a:endParaRPr>
          </a:p>
        </p:txBody>
      </p:sp>
      <p:grpSp>
        <p:nvGrpSpPr>
          <p:cNvPr id="39" name="Google Shape;563;p32"/>
          <p:cNvGrpSpPr/>
          <p:nvPr/>
        </p:nvGrpSpPr>
        <p:grpSpPr>
          <a:xfrm>
            <a:off x="1084826" y="1168951"/>
            <a:ext cx="506100" cy="3431775"/>
            <a:chOff x="1084825" y="1168950"/>
            <a:chExt cx="506100" cy="3431775"/>
          </a:xfrm>
        </p:grpSpPr>
        <p:sp>
          <p:nvSpPr>
            <p:cNvPr id="40" name="Google Shape;564;p32"/>
            <p:cNvSpPr txBox="1"/>
            <p:nvPr/>
          </p:nvSpPr>
          <p:spPr>
            <a:xfrm>
              <a:off x="1084825" y="3954425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1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6230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400" dirty="0"/>
              <a:t>Maximiliano Martin Simonazzi – www.maxisimonazzi.com.ar</a:t>
            </a:r>
            <a:endParaRPr sz="1400" dirty="0"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introduccion.py</a:t>
            </a:r>
            <a:endParaRPr sz="1400" dirty="0"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clase01.py</a:t>
            </a:r>
            <a:endParaRPr sz="1400" dirty="0"/>
          </a:p>
        </p:txBody>
      </p:sp>
      <p:sp>
        <p:nvSpPr>
          <p:cNvPr id="37" name="Google Shape;561;p32"/>
          <p:cNvSpPr txBox="1">
            <a:spLocks/>
          </p:cNvSpPr>
          <p:nvPr/>
        </p:nvSpPr>
        <p:spPr>
          <a:xfrm>
            <a:off x="1131500" y="621251"/>
            <a:ext cx="4982299" cy="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Régimen de cursado </a:t>
            </a:r>
            <a:r>
              <a:rPr lang="es-AR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38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414275"/>
            <a:ext cx="7083439" cy="2448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solidFill>
                  <a:schemeClr val="accent2"/>
                </a:solidFill>
              </a:rPr>
              <a:t># </a:t>
            </a:r>
            <a:r>
              <a:rPr lang="es-MX" sz="1600" dirty="0">
                <a:solidFill>
                  <a:schemeClr val="accent2"/>
                </a:solidFill>
              </a:rPr>
              <a:t>El curso requiere una dedicación total de 60 horas reloj, de las cuales 24 están distribuidas en 12 clases de 2 horas cada una y las restantes 36 es tiempo que cada alumno dedicara entre clases para repasar conceptos, practicar e investigar. Las clases del curso serán sincrónicas y las mismas serán los días sábados a partir del día </a:t>
            </a:r>
            <a:r>
              <a:rPr lang="es-MX" sz="1600" dirty="0" smtClean="0">
                <a:solidFill>
                  <a:schemeClr val="accent2"/>
                </a:solidFill>
              </a:rPr>
              <a:t>10 </a:t>
            </a:r>
            <a:r>
              <a:rPr lang="es-MX" sz="1600" dirty="0">
                <a:solidFill>
                  <a:schemeClr val="accent2"/>
                </a:solidFill>
              </a:rPr>
              <a:t>de </a:t>
            </a:r>
            <a:r>
              <a:rPr lang="es-MX" sz="1600" dirty="0" smtClean="0">
                <a:solidFill>
                  <a:schemeClr val="accent2"/>
                </a:solidFill>
              </a:rPr>
              <a:t>Mayo en </a:t>
            </a:r>
            <a:r>
              <a:rPr lang="es-MX" sz="1600" dirty="0">
                <a:solidFill>
                  <a:schemeClr val="accent2"/>
                </a:solidFill>
              </a:rPr>
              <a:t>horario de </a:t>
            </a:r>
            <a:r>
              <a:rPr lang="es-MX" sz="1600" dirty="0" smtClean="0">
                <a:solidFill>
                  <a:schemeClr val="accent2"/>
                </a:solidFill>
              </a:rPr>
              <a:t>10:00 </a:t>
            </a:r>
            <a:r>
              <a:rPr lang="es-MX" sz="1600" dirty="0">
                <a:solidFill>
                  <a:schemeClr val="accent2"/>
                </a:solidFill>
              </a:rPr>
              <a:t>a </a:t>
            </a:r>
            <a:r>
              <a:rPr lang="es-MX" sz="1600" dirty="0" smtClean="0">
                <a:solidFill>
                  <a:schemeClr val="accent2"/>
                </a:solidFill>
              </a:rPr>
              <a:t>12:00 </a:t>
            </a:r>
            <a:r>
              <a:rPr lang="es-MX" sz="1600" dirty="0">
                <a:solidFill>
                  <a:schemeClr val="accent2"/>
                </a:solidFill>
              </a:rPr>
              <a:t>(con excepción de </a:t>
            </a:r>
            <a:r>
              <a:rPr lang="es-MX" sz="1600" dirty="0" smtClean="0">
                <a:solidFill>
                  <a:schemeClr val="accent2"/>
                </a:solidFill>
              </a:rPr>
              <a:t>las 2 </a:t>
            </a:r>
            <a:r>
              <a:rPr lang="es-MX" sz="1600" dirty="0">
                <a:solidFill>
                  <a:schemeClr val="accent2"/>
                </a:solidFill>
              </a:rPr>
              <a:t>clases extras </a:t>
            </a:r>
            <a:r>
              <a:rPr lang="es-MX" sz="1600" dirty="0" smtClean="0">
                <a:solidFill>
                  <a:schemeClr val="accent2"/>
                </a:solidFill>
              </a:rPr>
              <a:t>que coordinaremos durante la cursada). </a:t>
            </a:r>
            <a:r>
              <a:rPr lang="es-MX" sz="1600" dirty="0">
                <a:solidFill>
                  <a:schemeClr val="accent2"/>
                </a:solidFill>
              </a:rPr>
              <a:t>La modalidad será </a:t>
            </a:r>
            <a:r>
              <a:rPr lang="es-MX" sz="1600" dirty="0" smtClean="0">
                <a:solidFill>
                  <a:schemeClr val="accent2"/>
                </a:solidFill>
              </a:rPr>
              <a:t>a </a:t>
            </a:r>
            <a:r>
              <a:rPr lang="es-MX" sz="1600" dirty="0">
                <a:solidFill>
                  <a:schemeClr val="accent2"/>
                </a:solidFill>
              </a:rPr>
              <a:t>distancia.</a:t>
            </a:r>
            <a:endParaRPr sz="1600" dirty="0">
              <a:solidFill>
                <a:schemeClr val="accent2"/>
              </a:solidFill>
            </a:endParaRPr>
          </a:p>
        </p:txBody>
      </p:sp>
      <p:grpSp>
        <p:nvGrpSpPr>
          <p:cNvPr id="39" name="Google Shape;563;p32"/>
          <p:cNvGrpSpPr/>
          <p:nvPr/>
        </p:nvGrpSpPr>
        <p:grpSpPr>
          <a:xfrm>
            <a:off x="1084826" y="1168951"/>
            <a:ext cx="506100" cy="3431775"/>
            <a:chOff x="1084825" y="1168950"/>
            <a:chExt cx="506100" cy="3431775"/>
          </a:xfrm>
        </p:grpSpPr>
        <p:sp>
          <p:nvSpPr>
            <p:cNvPr id="40" name="Google Shape;564;p32"/>
            <p:cNvSpPr txBox="1"/>
            <p:nvPr/>
          </p:nvSpPr>
          <p:spPr>
            <a:xfrm>
              <a:off x="1084825" y="3954425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1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5936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400" dirty="0"/>
              <a:t>Maximiliano Martin Simonazzi – www.maxisimonazzi.com.ar</a:t>
            </a:r>
            <a:endParaRPr sz="1400" dirty="0"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introduccion.py</a:t>
            </a:r>
            <a:endParaRPr sz="1400" dirty="0"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clase01.py</a:t>
            </a:r>
            <a:endParaRPr sz="1400" dirty="0"/>
          </a:p>
        </p:txBody>
      </p:sp>
      <p:sp>
        <p:nvSpPr>
          <p:cNvPr id="37" name="Google Shape;561;p32"/>
          <p:cNvSpPr txBox="1">
            <a:spLocks/>
          </p:cNvSpPr>
          <p:nvPr/>
        </p:nvSpPr>
        <p:spPr>
          <a:xfrm>
            <a:off x="1131499" y="621251"/>
            <a:ext cx="6697635" cy="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Metodología a utilizar </a:t>
            </a:r>
            <a:r>
              <a:rPr lang="es-AR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38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414275"/>
            <a:ext cx="7083439" cy="2448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solidFill>
                  <a:schemeClr val="accent2"/>
                </a:solidFill>
              </a:rPr>
              <a:t># </a:t>
            </a:r>
            <a:r>
              <a:rPr lang="es-MX" sz="1600" dirty="0">
                <a:solidFill>
                  <a:schemeClr val="accent2"/>
                </a:solidFill>
              </a:rPr>
              <a:t>Las clases serán Teóricas y Prácticas. En cada sesión se impartirán conceptos para explicar los fundamentos de Python y </a:t>
            </a:r>
            <a:r>
              <a:rPr lang="es-MX" sz="1600" dirty="0" err="1">
                <a:solidFill>
                  <a:schemeClr val="accent2"/>
                </a:solidFill>
              </a:rPr>
              <a:t>MicroPython</a:t>
            </a:r>
            <a:r>
              <a:rPr lang="es-MX" sz="1600" dirty="0">
                <a:solidFill>
                  <a:schemeClr val="accent2"/>
                </a:solidFill>
              </a:rPr>
              <a:t>, utilizando presentaciones y ejemplos prácticos en vivo. Estas sesiones se complementarán con material de lectura y recursos en línea para que el estudiante pueda replicar lo aprendido en clases. El aprendizaje pretendido es orientado a proyecto, por lo que los estudiantes deberán desarrollar un proyecto en equipo de 2 o 3 personas.</a:t>
            </a:r>
            <a:endParaRPr sz="1600" dirty="0">
              <a:solidFill>
                <a:schemeClr val="accent2"/>
              </a:solidFill>
            </a:endParaRPr>
          </a:p>
        </p:txBody>
      </p:sp>
      <p:grpSp>
        <p:nvGrpSpPr>
          <p:cNvPr id="39" name="Google Shape;563;p32"/>
          <p:cNvGrpSpPr/>
          <p:nvPr/>
        </p:nvGrpSpPr>
        <p:grpSpPr>
          <a:xfrm>
            <a:off x="1084826" y="1168951"/>
            <a:ext cx="506100" cy="3431775"/>
            <a:chOff x="1084825" y="1168950"/>
            <a:chExt cx="506100" cy="3431775"/>
          </a:xfrm>
        </p:grpSpPr>
        <p:sp>
          <p:nvSpPr>
            <p:cNvPr id="40" name="Google Shape;564;p32"/>
            <p:cNvSpPr txBox="1"/>
            <p:nvPr/>
          </p:nvSpPr>
          <p:spPr>
            <a:xfrm>
              <a:off x="1084825" y="3954425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1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144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6" y="4694725"/>
            <a:ext cx="806678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400" dirty="0"/>
              <a:t>Maximiliano Martin Simonazzi – www.maxisimonazzi.com.ar</a:t>
            </a:r>
            <a:endParaRPr sz="1400" dirty="0"/>
          </a:p>
        </p:txBody>
      </p: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introduccion.py</a:t>
            </a:r>
            <a:endParaRPr sz="1400" dirty="0"/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ctr"/>
            <a:r>
              <a:rPr lang="en" sz="1400" dirty="0"/>
              <a:t>clase01.py</a:t>
            </a:r>
            <a:endParaRPr sz="1400" dirty="0"/>
          </a:p>
        </p:txBody>
      </p:sp>
      <p:sp>
        <p:nvSpPr>
          <p:cNvPr id="37" name="Google Shape;561;p32"/>
          <p:cNvSpPr txBox="1">
            <a:spLocks/>
          </p:cNvSpPr>
          <p:nvPr/>
        </p:nvSpPr>
        <p:spPr>
          <a:xfrm>
            <a:off x="1131499" y="621251"/>
            <a:ext cx="6697635" cy="5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Fira Code"/>
              <a:buNone/>
              <a:defRPr sz="3000" b="0" i="0" u="none" strike="noStrike" cap="none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Fira Code"/>
              <a:buNone/>
              <a:defRPr sz="52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es-AR" dirty="0"/>
              <a:t>Asistencia y aprobación </a:t>
            </a:r>
            <a:r>
              <a:rPr lang="es-AR" dirty="0">
                <a:solidFill>
                  <a:schemeClr val="accent6"/>
                </a:solidFill>
              </a:rPr>
              <a:t>{</a:t>
            </a:r>
          </a:p>
        </p:txBody>
      </p:sp>
      <p:sp>
        <p:nvSpPr>
          <p:cNvPr id="38" name="Google Shape;562;p32"/>
          <p:cNvSpPr txBox="1">
            <a:spLocks noGrp="1"/>
          </p:cNvSpPr>
          <p:nvPr>
            <p:ph type="subTitle" idx="1"/>
          </p:nvPr>
        </p:nvSpPr>
        <p:spPr>
          <a:xfrm>
            <a:off x="1593350" y="1414275"/>
            <a:ext cx="7083439" cy="244846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sz="1600" dirty="0">
                <a:solidFill>
                  <a:schemeClr val="accent2"/>
                </a:solidFill>
              </a:rPr>
              <a:t># </a:t>
            </a:r>
            <a:r>
              <a:rPr lang="en" sz="1600" b="1" i="1" u="sng" dirty="0">
                <a:solidFill>
                  <a:schemeClr val="accent2"/>
                </a:solidFill>
              </a:rPr>
              <a:t>Condiciones para aprobar</a:t>
            </a:r>
          </a:p>
          <a:p>
            <a:pPr marL="0" indent="0"/>
            <a:endParaRPr lang="en" sz="1600" dirty="0">
              <a:solidFill>
                <a:schemeClr val="accent2"/>
              </a:solidFill>
            </a:endParaRPr>
          </a:p>
          <a:p>
            <a:pPr marL="0" indent="0"/>
            <a:r>
              <a:rPr lang="es-MX" sz="1600" dirty="0">
                <a:solidFill>
                  <a:schemeClr val="accent2"/>
                </a:solidFill>
              </a:rPr>
              <a:t># </a:t>
            </a:r>
            <a:r>
              <a:rPr lang="es-MX" sz="1600" b="1" dirty="0">
                <a:solidFill>
                  <a:schemeClr val="accent2"/>
                </a:solidFill>
              </a:rPr>
              <a:t>Asistencia </a:t>
            </a:r>
            <a:r>
              <a:rPr lang="es-MX" sz="1600" dirty="0" smtClean="0">
                <a:solidFill>
                  <a:schemeClr val="accent2"/>
                </a:solidFill>
              </a:rPr>
              <a:t>no se tiene en cuenta para el certificado.</a:t>
            </a:r>
          </a:p>
          <a:p>
            <a:pPr marL="0" indent="0"/>
            <a:r>
              <a:rPr lang="es-MX" sz="1600" dirty="0" smtClean="0">
                <a:solidFill>
                  <a:schemeClr val="accent2"/>
                </a:solidFill>
              </a:rPr>
              <a:t># </a:t>
            </a:r>
            <a:r>
              <a:rPr lang="es-MX" sz="1600" b="1" dirty="0">
                <a:solidFill>
                  <a:schemeClr val="accent2"/>
                </a:solidFill>
              </a:rPr>
              <a:t>Aprobación:</a:t>
            </a:r>
            <a:r>
              <a:rPr lang="es-MX" sz="1600" dirty="0">
                <a:solidFill>
                  <a:schemeClr val="accent2"/>
                </a:solidFill>
              </a:rPr>
              <a:t> Entrega del proyecto integrador.</a:t>
            </a:r>
          </a:p>
          <a:p>
            <a:pPr marL="0" indent="0"/>
            <a:endParaRPr lang="es-MX" sz="1600" dirty="0">
              <a:solidFill>
                <a:schemeClr val="accent2"/>
              </a:solidFill>
            </a:endParaRPr>
          </a:p>
          <a:p>
            <a:pPr marL="0" indent="0"/>
            <a:r>
              <a:rPr lang="es-MX" sz="1600" dirty="0">
                <a:solidFill>
                  <a:schemeClr val="accent2"/>
                </a:solidFill>
              </a:rPr>
              <a:t># Se entrega </a:t>
            </a:r>
            <a:r>
              <a:rPr lang="es-MX" sz="1600" b="1" dirty="0">
                <a:solidFill>
                  <a:schemeClr val="accent2"/>
                </a:solidFill>
              </a:rPr>
              <a:t>Certificado de Aprobación </a:t>
            </a:r>
            <a:r>
              <a:rPr lang="es-MX" sz="1600" dirty="0">
                <a:solidFill>
                  <a:schemeClr val="accent2"/>
                </a:solidFill>
              </a:rPr>
              <a:t>a quienes hayan cumplido con el régimen de </a:t>
            </a:r>
            <a:r>
              <a:rPr lang="es-MX" sz="1600" dirty="0" smtClean="0">
                <a:solidFill>
                  <a:schemeClr val="accent2"/>
                </a:solidFill>
              </a:rPr>
              <a:t>aprobación</a:t>
            </a:r>
            <a:r>
              <a:rPr lang="es-MX" sz="1600" dirty="0">
                <a:solidFill>
                  <a:schemeClr val="accent2"/>
                </a:solidFill>
              </a:rPr>
              <a:t>. Aquellos que no cumplan con el régimen, recibirán un </a:t>
            </a:r>
            <a:r>
              <a:rPr lang="es-MX" sz="1600" b="1" dirty="0">
                <a:solidFill>
                  <a:schemeClr val="accent2"/>
                </a:solidFill>
              </a:rPr>
              <a:t>certificado de Asistencia</a:t>
            </a:r>
            <a:r>
              <a:rPr lang="es-MX" sz="1600" dirty="0">
                <a:solidFill>
                  <a:schemeClr val="accent2"/>
                </a:solidFill>
              </a:rPr>
              <a:t>.</a:t>
            </a:r>
            <a:endParaRPr sz="1600" dirty="0">
              <a:solidFill>
                <a:schemeClr val="accent2"/>
              </a:solidFill>
            </a:endParaRPr>
          </a:p>
        </p:txBody>
      </p:sp>
      <p:grpSp>
        <p:nvGrpSpPr>
          <p:cNvPr id="39" name="Google Shape;563;p32"/>
          <p:cNvGrpSpPr/>
          <p:nvPr/>
        </p:nvGrpSpPr>
        <p:grpSpPr>
          <a:xfrm>
            <a:off x="1084826" y="1168951"/>
            <a:ext cx="506100" cy="3431775"/>
            <a:chOff x="1084825" y="1168950"/>
            <a:chExt cx="506100" cy="3431775"/>
          </a:xfrm>
        </p:grpSpPr>
        <p:sp>
          <p:nvSpPr>
            <p:cNvPr id="40" name="Google Shape;564;p32"/>
            <p:cNvSpPr txBox="1"/>
            <p:nvPr/>
          </p:nvSpPr>
          <p:spPr>
            <a:xfrm>
              <a:off x="1084825" y="3954425"/>
              <a:ext cx="506100" cy="6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algn="ctr"/>
              <a:r>
                <a:rPr lang="en" sz="30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1" name="Google Shape;565;p32"/>
            <p:cNvCxnSpPr/>
            <p:nvPr/>
          </p:nvCxnSpPr>
          <p:spPr>
            <a:xfrm>
              <a:off x="1337875" y="1168950"/>
              <a:ext cx="0" cy="27672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" name="Imagen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0209" y="4684806"/>
            <a:ext cx="313699" cy="373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4525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1832</TotalTime>
  <Words>1806</Words>
  <Application>Microsoft Office PowerPoint</Application>
  <PresentationFormat>Presentación en pantalla (16:9)</PresentationFormat>
  <Paragraphs>276</Paragraphs>
  <Slides>28</Slides>
  <Notes>28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1" baseType="lpstr">
      <vt:lpstr>Fira Code</vt:lpstr>
      <vt:lpstr>Arial</vt:lpstr>
      <vt:lpstr>Programming Language Workshop for Beginners by Slidesgo</vt:lpstr>
      <vt:lpstr>Programming ‘Language’ = {</vt:lpstr>
      <vt:lpstr>Clase 01 = {</vt:lpstr>
      <vt:lpstr>Presentación de PowerPoint</vt:lpstr>
      <vt:lpstr>‘Instructor’ Maximiliano Martin Simonazzi {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Datos importantes {</vt:lpstr>
      <vt:lpstr>¿Por que Python? {</vt:lpstr>
      <vt:lpstr>¿Por que Python? {</vt:lpstr>
      <vt:lpstr>¿Por que Python? {</vt:lpstr>
      <vt:lpstr>¿Qué es Python? {</vt:lpstr>
      <vt:lpstr>¿Qué es Python? {</vt:lpstr>
      <vt:lpstr>Sobre Python {</vt:lpstr>
      <vt:lpstr>Sobre Python {</vt:lpstr>
      <vt:lpstr>Sobre Python {</vt:lpstr>
      <vt:lpstr>Opiniones a favor {</vt:lpstr>
      <vt:lpstr>Opiniones en contra {</vt:lpstr>
      <vt:lpstr>Interpretado vs Compilado {</vt:lpstr>
      <vt:lpstr>Interpretado vs Compilado {</vt:lpstr>
      <vt:lpstr>Interpretes {</vt:lpstr>
      <vt:lpstr>Interpretes {</vt:lpstr>
      <vt:lpstr>Interpretes {</vt:lpstr>
      <vt:lpstr>Interpretes {</vt:lpstr>
      <vt:lpstr>Aprender a programar es aprender a pensar.   { Steve Jobs; }  </vt:lpstr>
      <vt:lpstr>{ Nos vemos en la proxima clase }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‘Language’ = {</dc:title>
  <dc:creator>ZeK005</dc:creator>
  <cp:lastModifiedBy>ZeK005</cp:lastModifiedBy>
  <cp:revision>58</cp:revision>
  <dcterms:modified xsi:type="dcterms:W3CDTF">2025-05-10T16:32:34Z</dcterms:modified>
</cp:coreProperties>
</file>